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7" r:id="rId2"/>
    <p:sldId id="296" r:id="rId3"/>
    <p:sldId id="301" r:id="rId4"/>
    <p:sldId id="304" r:id="rId5"/>
    <p:sldId id="305" r:id="rId6"/>
    <p:sldId id="261" r:id="rId7"/>
    <p:sldId id="264" r:id="rId8"/>
    <p:sldId id="265" r:id="rId9"/>
    <p:sldId id="267" r:id="rId10"/>
    <p:sldId id="268" r:id="rId11"/>
    <p:sldId id="269" r:id="rId12"/>
    <p:sldId id="306" r:id="rId13"/>
    <p:sldId id="312" r:id="rId14"/>
    <p:sldId id="313" r:id="rId15"/>
    <p:sldId id="314" r:id="rId16"/>
    <p:sldId id="309" r:id="rId17"/>
    <p:sldId id="315" r:id="rId18"/>
    <p:sldId id="275" r:id="rId19"/>
    <p:sldId id="276" r:id="rId20"/>
    <p:sldId id="277" r:id="rId21"/>
    <p:sldId id="278" r:id="rId22"/>
    <p:sldId id="279" r:id="rId23"/>
    <p:sldId id="280" r:id="rId24"/>
    <p:sldId id="317" r:id="rId25"/>
    <p:sldId id="281" r:id="rId26"/>
    <p:sldId id="316" r:id="rId27"/>
    <p:sldId id="318" r:id="rId28"/>
    <p:sldId id="319" r:id="rId29"/>
    <p:sldId id="287" r:id="rId30"/>
    <p:sldId id="288" r:id="rId31"/>
    <p:sldId id="289" r:id="rId32"/>
    <p:sldId id="320" r:id="rId33"/>
    <p:sldId id="321" r:id="rId34"/>
  </p:sldIdLst>
  <p:sldSz cx="10083800" cy="75565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917" y="-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2711450"/>
            <a:ext cx="10083800" cy="1967852"/>
          </a:xfrm>
          <a:prstGeom prst="rect">
            <a:avLst/>
          </a:prstGeom>
          <a:solidFill>
            <a:srgbClr val="0070C0">
              <a:alpha val="8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solidFill>
                <a:srgbClr val="1F497D"/>
              </a:solidFill>
              <a:ea typeface="微软雅黑" pitchFamily="34" charset="-122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774700" y="2787650"/>
            <a:ext cx="8763000" cy="2133104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pPr algn="ctr"/>
            <a:r>
              <a:rPr lang="en-US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</a:t>
            </a:r>
            <a:r>
              <a: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、差异基因分析之</a:t>
            </a:r>
            <a:r>
              <a:rPr lang="en-US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</a:t>
            </a:r>
          </a:p>
          <a:p>
            <a:pPr algn="ctr"/>
            <a:r>
              <a:rPr lang="en-US" altLang="zh-CN" sz="44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Tophat</a:t>
            </a:r>
            <a:r>
              <a:rPr lang="en-US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-cufflinks-</a:t>
            </a:r>
            <a:r>
              <a:rPr lang="en-US" altLang="zh-CN" sz="44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cuffdiff</a:t>
            </a:r>
            <a:r>
              <a: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</a:p>
          <a:p>
            <a:pPr algn="ctr"/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609600" y="1790700"/>
            <a:ext cx="139700" cy="17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39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927100" y="1651000"/>
            <a:ext cx="12192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解压缩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1041400" y="2387600"/>
            <a:ext cx="139700" cy="800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r>
              <a:rPr lang="en-US" altLang="zh-CN" sz="21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/>
            </a:pPr>
            <a:r>
              <a:rPr lang="en-US" altLang="zh-CN" sz="21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358900" y="2324100"/>
            <a:ext cx="7124700" cy="927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cd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~/tools/cufflinks/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200"/>
              </a:lnSpc>
              <a:tabLst/>
            </a:pP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tar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-zxvf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cufflinks-2.0.2.Linux_x86_64.tar.gz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609600" y="3530600"/>
            <a:ext cx="139700" cy="17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39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927100" y="3390900"/>
            <a:ext cx="2462213" cy="52065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zh-CN" altLang="en-US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添加环境变量</a:t>
            </a:r>
            <a:endParaRPr lang="en-US" altLang="zh-CN" sz="32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1003300" y="3549650"/>
            <a:ext cx="161904" cy="84125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endParaRPr lang="en-US" altLang="zh-CN" sz="2100" dirty="0" smtClean="0">
              <a:solidFill>
                <a:srgbClr val="171717"/>
              </a:solidFill>
              <a:latin typeface="Symbol" pitchFamily="18" charset="0"/>
              <a:cs typeface="Symbol" pitchFamily="18" charset="0"/>
            </a:endParaRP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/>
            </a:pPr>
            <a:r>
              <a:rPr lang="en-US" altLang="zh-CN" sz="21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358900" y="4064000"/>
            <a:ext cx="1987724" cy="98232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vi ~/.</a:t>
            </a:r>
            <a:r>
              <a:rPr lang="en-US" altLang="zh-CN" sz="2800" dirty="0" err="1" smtClean="0">
                <a:latin typeface="Times New Roman" pitchFamily="18" charset="0"/>
                <a:cs typeface="Times New Roman" pitchFamily="18" charset="0"/>
              </a:rPr>
              <a:t>bashrc</a:t>
            </a:r>
            <a:endParaRPr lang="en-US" altLang="zh-CN" sz="28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200"/>
              </a:lnSpc>
              <a:tabLst/>
            </a:pPr>
            <a:endParaRPr lang="en-US" altLang="zh-CN" sz="28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sp>
        <p:nvSpPr>
          <p:cNvPr id="12" name="TextBox 1"/>
          <p:cNvSpPr txBox="1"/>
          <p:nvPr/>
        </p:nvSpPr>
        <p:spPr>
          <a:xfrm>
            <a:off x="609600" y="5257800"/>
            <a:ext cx="139700" cy="17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39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927100" y="5130800"/>
            <a:ext cx="3251200" cy="4699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检测安装是否成功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1041400" y="5854700"/>
            <a:ext cx="161904" cy="84125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000"/>
              </a:lnSpc>
              <a:tabLst/>
            </a:pPr>
            <a:endParaRPr lang="en-US" altLang="zh-CN" sz="2100" dirty="0" smtClean="0">
              <a:solidFill>
                <a:srgbClr val="171717"/>
              </a:solidFill>
              <a:latin typeface="Symbol" pitchFamily="18" charset="0"/>
              <a:cs typeface="Symbol" pitchFamily="18" charset="0"/>
            </a:endParaRP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200"/>
              </a:lnSpc>
              <a:tabLst/>
            </a:pPr>
            <a:r>
              <a:rPr lang="en-US" altLang="zh-CN" sz="21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1358900" y="5803900"/>
            <a:ext cx="1726435" cy="98232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endParaRPr lang="en-US" altLang="zh-CN" sz="28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3200"/>
              </a:lnSpc>
              <a:tabLst/>
            </a:pP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cufflinks</a:t>
            </a:r>
          </a:p>
        </p:txBody>
      </p:sp>
      <p:sp>
        <p:nvSpPr>
          <p:cNvPr id="16" name="文本框 4"/>
          <p:cNvSpPr txBox="1"/>
          <p:nvPr/>
        </p:nvSpPr>
        <p:spPr>
          <a:xfrm>
            <a:off x="1536700" y="501650"/>
            <a:ext cx="6477000" cy="655776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3600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1.3</a:t>
            </a:r>
            <a:r>
              <a:rPr lang="zh-CN" altLang="en-US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cufflinks</a:t>
            </a:r>
            <a:r>
              <a:rPr lang="zh-CN" altLang="en-US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安装</a:t>
            </a:r>
            <a:endParaRPr lang="zh-CN" altLang="en-US" sz="36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221579" y="1268678"/>
            <a:ext cx="7090222" cy="17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536700" y="1111250"/>
            <a:ext cx="6775101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>
            <a:off x="1221579" y="798143"/>
            <a:ext cx="824147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460500" y="1035050"/>
            <a:ext cx="6934200" cy="315471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8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输入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cufflinks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按回车能够看到以下信息则表示安装成功</a:t>
            </a:r>
            <a:endParaRPr lang="en-US" altLang="zh-CN" sz="18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6100" y="1720850"/>
            <a:ext cx="9223813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4"/>
          <p:cNvSpPr txBox="1"/>
          <p:nvPr/>
        </p:nvSpPr>
        <p:spPr>
          <a:xfrm>
            <a:off x="2908300" y="2940050"/>
            <a:ext cx="5410200" cy="855831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pPr algn="ctr"/>
            <a:r>
              <a:rPr lang="en-US" altLang="zh-CN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软件介绍和原理</a:t>
            </a:r>
          </a:p>
        </p:txBody>
      </p:sp>
      <p:sp>
        <p:nvSpPr>
          <p:cNvPr id="8" name="等腰三角形 7"/>
          <p:cNvSpPr/>
          <p:nvPr/>
        </p:nvSpPr>
        <p:spPr>
          <a:xfrm rot="16200000">
            <a:off x="1705490" y="3125849"/>
            <a:ext cx="674693" cy="472681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3938976" y="3973013"/>
            <a:ext cx="4805595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en-US" altLang="zh-CN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2.1cufflinks</a:t>
            </a:r>
            <a:r>
              <a:rPr lang="zh-CN" altLang="en-US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重要参数介绍</a:t>
            </a:r>
            <a:endParaRPr lang="en-US" altLang="zh-CN" sz="2200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2.2</a:t>
            </a:r>
            <a:r>
              <a:rPr lang="zh-CN" altLang="en-US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差异分析概念</a:t>
            </a:r>
            <a:endParaRPr lang="en-US" altLang="zh-CN" sz="2200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545076" y="3856964"/>
            <a:ext cx="2993649" cy="17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等腰三角形 11"/>
          <p:cNvSpPr/>
          <p:nvPr/>
        </p:nvSpPr>
        <p:spPr>
          <a:xfrm rot="16200000">
            <a:off x="3686436" y="4119802"/>
            <a:ext cx="236142" cy="203743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3" name="等腰三角形 12"/>
          <p:cNvSpPr/>
          <p:nvPr/>
        </p:nvSpPr>
        <p:spPr>
          <a:xfrm rot="16200000">
            <a:off x="3686436" y="4460896"/>
            <a:ext cx="236142" cy="203743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724896" y="349250"/>
            <a:ext cx="6517403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2.1cufflinks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参数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1475170" y="1268275"/>
            <a:ext cx="6954281" cy="8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784249" y="1109097"/>
            <a:ext cx="6645202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1" name="等腰三角形 10"/>
          <p:cNvSpPr/>
          <p:nvPr/>
        </p:nvSpPr>
        <p:spPr>
          <a:xfrm>
            <a:off x="1355030" y="795990"/>
            <a:ext cx="808346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241300" y="1482445"/>
            <a:ext cx="9448800" cy="5796414"/>
          </a:xfrm>
          <a:prstGeom prst="rect">
            <a:avLst/>
          </a:prstGeom>
          <a:solidFill>
            <a:srgbClr val="7030A0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139656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Usage:   cufflinks [options] &lt;hits.sam&gt;General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Options:  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-o/--output-dir              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write all output files to this directory              [ default:     ./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-p/--num-threads             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number of threads used during analysis                [ default:      1 ]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-G/--GTF                     </a:t>
            </a:r>
            <a:r>
              <a:rPr lang="zh-CN" altLang="en-US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根据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gtf</a:t>
            </a:r>
            <a:r>
              <a:rPr lang="zh-CN" altLang="en-US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文件进行组装，不组装新的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transcript</a:t>
            </a:r>
            <a:r>
              <a:rPr lang="zh-CN" altLang="en-US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，忽略与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ref.gtf</a:t>
            </a:r>
            <a:r>
              <a:rPr lang="zh-CN" altLang="en-US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不兼容的比对</a:t>
            </a:r>
            <a:endParaRPr lang="en-US" altLang="zh-CN" sz="105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-g/--GTF-guide           </a:t>
            </a:r>
            <a:r>
              <a:rPr lang="zh-CN" altLang="en-US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根据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ref.gtf</a:t>
            </a:r>
            <a:r>
              <a:rPr lang="zh-CN" altLang="en-US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组装，产生新的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transcript                  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-b/--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frag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-bias-correct      </a:t>
            </a:r>
            <a:r>
              <a:rPr lang="zh-CN" altLang="en-US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添加参考基因组序列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use bias correction - reference 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fasta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required        [ default:   NULL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--library-type               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library prep used for input reads                     [ default:  below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--library-norm-method        Method used to normalize library sizes                [ default:  below ]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altLang="zh-CN" sz="105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Advanced Abundance Estimation Options: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--compatible-hits-norm       </a:t>
            </a:r>
            <a:r>
              <a:rPr lang="zh-CN" altLang="en-US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计算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FPKM</a:t>
            </a:r>
            <a:r>
              <a:rPr lang="zh-CN" altLang="en-US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时，只计算与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ref.gtf</a:t>
            </a:r>
            <a:r>
              <a:rPr lang="zh-CN" altLang="en-US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兼容的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fragment      [ default:  FALSE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--total-hits-norm            count all hits for normalization                      [ default:  TRUE 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altLang="zh-CN" sz="105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Advanced Assembly Options: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-L/--label                   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assembled transcripts have this ID prefix             [ default:   CUFF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-F/--min-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isoform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-fraction    suppress transcripts below this abundance level       [ default:   0.10 ]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-j/--pre-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mrna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-fraction       suppress intra-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intronic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transcripts below this level  [ default:   0.15 ]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-I/--max-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intron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-length       ignore alignments with gaps longer than this          [ default: 300000 ]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-a/--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junc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-alpha              alpha for junction binomial test filter               [ default:  0.001 ]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-A/--small-anchor-fraction   percent read overhang taken as 'suspiciously small'   [ default:   0.09 ]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--min-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frags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-per-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transfrag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   minimum number of fragments needed for new 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transfrags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[ default:     10 ]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--overhang-tolerance         number of terminal 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exon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bp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to tolerate in 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introns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    [ default:      8 ]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--max-bundle-length          maximum genomic length allowed for a given bundle     [ default:3500000 ]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--max-bundle-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frags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          maximum fragments allowed in a bundle before skipping [ default: 500000 ]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altLang="zh-CN" sz="105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Assembly Options: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--no-faux-reads              disable tiling by faux reads                          [ default:  FALSE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--3-overhang-tolerance       overhang allowed on 3' end when merging with reference[ default:    600 ]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intron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-overhang-tolerance  overhang allowed inside reference 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intron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when merging [ default:     30 ]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Advanced Program Behavior Options: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-v/--verbose                 log-friendly verbose processing (no progress bar)     [ default:  FALSE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-q/--quiet                   log-friendly quiet processing (no progress bar)       [ default:  FALSE ]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--no-update-check            do not contact server to check for update availability[ default:  FALSE ]Supported library types:	ff-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firststrand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	ff-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secondstrand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	ff-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unstranded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	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fr-firststrand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	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fr-secondstrand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	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fr-unstranded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(default)	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transfragsSupported</a:t>
            </a:r>
            <a:r>
              <a:rPr lang="en-US" altLang="zh-CN" sz="105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library normalization methods:	classic-</a:t>
            </a:r>
            <a:r>
              <a:rPr lang="en-US" altLang="zh-CN" sz="105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fpkm</a:t>
            </a:r>
            <a:endParaRPr kumimoji="0" lang="zh-CN" sz="105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33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724896" y="349250"/>
            <a:ext cx="6517403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2.1cuffmerge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参数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1475170" y="1268275"/>
            <a:ext cx="6954281" cy="8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784249" y="1109097"/>
            <a:ext cx="6645202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1" name="等腰三角形 10"/>
          <p:cNvSpPr/>
          <p:nvPr/>
        </p:nvSpPr>
        <p:spPr>
          <a:xfrm>
            <a:off x="1355030" y="795990"/>
            <a:ext cx="808346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622300" y="1961862"/>
            <a:ext cx="9144000" cy="3095675"/>
          </a:xfrm>
          <a:prstGeom prst="rect">
            <a:avLst/>
          </a:prstGeom>
          <a:solidFill>
            <a:srgbClr val="7030A0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139656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Usage:    </a:t>
            </a:r>
            <a:r>
              <a:rPr lang="en-US" altLang="zh-CN" sz="1600" b="1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cuffmerge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[Options] &lt;assembly_GTF_list.txt&gt;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Options: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-h/--help                               Prints the help message and exits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-o                     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&lt;</a:t>
            </a:r>
            <a:r>
              <a:rPr lang="en-US" altLang="zh-CN" sz="1600" b="1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output_dir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&gt;     Directory where merged assembly will be written  [ default: ./</a:t>
            </a:r>
            <a:r>
              <a:rPr lang="en-US" altLang="zh-CN" sz="1600" b="1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merged_asm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 ]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-g/--ref-</a:t>
            </a:r>
            <a:r>
              <a:rPr lang="en-US" altLang="zh-CN" sz="1600" b="1" dirty="0" err="1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gtf</a:t>
            </a:r>
            <a:r>
              <a:rPr lang="en-US" altLang="zh-CN" sz="16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                           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An optional "reference" annotation GTF.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-s/--ref-sequence      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&lt;</a:t>
            </a:r>
            <a:r>
              <a:rPr lang="en-US" altLang="zh-CN" sz="1600" b="1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seq_dir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&gt;/&lt;</a:t>
            </a:r>
            <a:r>
              <a:rPr lang="en-US" altLang="zh-CN" sz="1600" b="1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seq_fasta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&gt; Genomic DNA sequences for the reference.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--min-</a:t>
            </a:r>
            <a:r>
              <a:rPr lang="en-US" altLang="zh-CN" sz="1600" b="1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isoform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-fraction &lt;0-1.0&gt;          Discard </a:t>
            </a:r>
            <a:r>
              <a:rPr lang="en-US" altLang="zh-CN" sz="1600" b="1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isoforms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with abundance below this       [ default:           0.05 ]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-p/--num-threads       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&lt;</a:t>
            </a:r>
            <a:r>
              <a:rPr lang="en-US" altLang="zh-CN" sz="1600" b="1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int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&gt;            Use this many threads to merge assemblies.       [ default:             1  ]   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--keep-</a:t>
            </a:r>
            <a:r>
              <a:rPr lang="en-US" altLang="zh-CN" sz="1600" b="1" dirty="0" err="1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tmp</a:t>
            </a:r>
            <a:r>
              <a:rPr lang="en-US" altLang="zh-CN" sz="1600" b="1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                              Keep all intermediate files during merge</a:t>
            </a:r>
            <a:endParaRPr kumimoji="0" lang="zh-CN" sz="1600" b="1" i="0" u="none" strike="noStrike" cap="none" normalizeH="0" baseline="0" dirty="0" smtClean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33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724896" y="349250"/>
            <a:ext cx="6517403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2.1cuffdiff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参数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1475170" y="1268275"/>
            <a:ext cx="6954281" cy="8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784249" y="1109097"/>
            <a:ext cx="6645202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1" name="等腰三角形 10"/>
          <p:cNvSpPr/>
          <p:nvPr/>
        </p:nvSpPr>
        <p:spPr>
          <a:xfrm>
            <a:off x="1355030" y="795990"/>
            <a:ext cx="808346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241300" y="1542478"/>
            <a:ext cx="9448800" cy="5096222"/>
          </a:xfrm>
          <a:prstGeom prst="rect">
            <a:avLst/>
          </a:prstGeom>
          <a:solidFill>
            <a:srgbClr val="7030A0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13965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General Options: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-o/--output-dir 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write all output files to this directory [ default: ./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输出的文件夹目录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-L/--labels 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comma-separated list of condition labels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给每个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sample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一个样品名或者一个环境条件一个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lable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--FDR False discovery rate used in testing [ default: 0.05 ]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允许的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false discovery rate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-M/--mask-file ignore all alignment within transcripts in this file [ default: NULL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提供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GFF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文件。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Cufflinks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将忽略比对到该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GTF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文件的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transcripts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中的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reads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。该文件中常常是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rRNA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的注释，也可以包含线立体和其它希望忽略的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transcripts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的注释。将这些不需要的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RNA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去除后，对计算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mRNA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的表达量是有利的。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-C/--contrast-file Perform the constrasts specified in this file [ default: NULL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比对指定文件 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-b/--frag-bias-correct use bias correction - reference fasta required [ default: NULL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提供一个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fasta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文件来指导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Cufflinks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运行新的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bias detection and correction algorithm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。这样能明显提高转录子丰度计算的精确性。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-u/--multi-read-correct use 'rescue method' for multi-reads [ default: FALSE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让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Cufflinks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来做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initial estimation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步骤，从而更精确衡量比对到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genome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多个位点的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reads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-p/--num-threads 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number of threads used during quantification [ default: 1 ]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使用的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CPU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线程数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--no-diff Don't generate differential analysis files [ default: FALSE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不需要生成差异分析文件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--no-js-tests Don't perform isoform switching tests [ default: FALSE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不需要进行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isoform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转换测试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-T/--time-series treat samples as a time-series [ default: FALSE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让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Cuffdiff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来按样品顺序来比对样品，而不是对所有的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samples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都进行两两比对。即第二个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SAM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和第一个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SAM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比；第三个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SAM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和第二个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SAM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比；第四个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SAM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和第三个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SAM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比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...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--library-type Library prep used for input reads [ default: below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处理的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reads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具有链特异性。比对结果中将会有个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XS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标签。一般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Illumina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数据的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library-type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为 </a:t>
            </a: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fr-unstranded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。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--dispersion-method Method used to estimate dispersion models [ default: below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用于估计分散模型的方法 </a:t>
            </a:r>
            <a:endParaRPr kumimoji="0" lang="en-US" altLang="zh-CN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--library-norm-method Method used to normalize library sizes [ default: below ] #</a:t>
            </a:r>
            <a:r>
              <a:rPr kumimoji="0" lang="zh-CN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微软雅黑" pitchFamily="34" charset="-122"/>
                <a:ea typeface="微软雅黑" pitchFamily="34" charset="-122"/>
                <a:cs typeface="宋体" pitchFamily="2" charset="-122"/>
              </a:rPr>
              <a:t>用于标准化库大小的方法 </a:t>
            </a:r>
          </a:p>
        </p:txBody>
      </p:sp>
    </p:spTree>
    <p:extLst>
      <p:ext uri="{BB962C8B-B14F-4D97-AF65-F5344CB8AC3E}">
        <p14:creationId xmlns:p14="http://schemas.microsoft.com/office/powerpoint/2010/main" xmlns="" val="1033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597496" y="120650"/>
            <a:ext cx="6644804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2.2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差异分析概念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339229" y="1037925"/>
            <a:ext cx="7090222" cy="17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654350" y="880497"/>
            <a:ext cx="6775101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1" name="等腰三角形 10"/>
          <p:cNvSpPr/>
          <p:nvPr/>
        </p:nvSpPr>
        <p:spPr>
          <a:xfrm>
            <a:off x="1339229" y="567390"/>
            <a:ext cx="824147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84300" y="1690204"/>
            <a:ext cx="7405342" cy="4631223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pPr>
              <a:spcBef>
                <a:spcPts val="1323"/>
              </a:spcBef>
            </a:pPr>
            <a:r>
              <a:rPr lang="zh-CN" altLang="en-US" sz="2200" b="1" dirty="0" smtClean="0">
                <a:latin typeface="微软雅黑" pitchFamily="34" charset="-122"/>
                <a:ea typeface="微软雅黑" pitchFamily="34" charset="-122"/>
              </a:rPr>
              <a:t>定义：</a:t>
            </a: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差异基因分析是指</a:t>
            </a:r>
            <a:r>
              <a:rPr lang="en-US" altLang="zh-CN" sz="2200" dirty="0" smtClean="0">
                <a:latin typeface="微软雅黑" pitchFamily="34" charset="-122"/>
                <a:ea typeface="微软雅黑" pitchFamily="34" charset="-122"/>
              </a:rPr>
              <a:t>:</a:t>
            </a: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比较两组样品基因水平表达差异，比如野生型与突变型，用药组与对照组，不同组织之间，癌细胞与正常细胞等等。</a:t>
            </a:r>
            <a:endParaRPr lang="en-US" altLang="zh-CN" sz="22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spcBef>
                <a:spcPts val="1323"/>
              </a:spcBef>
            </a:pPr>
            <a:endParaRPr lang="en-US" altLang="zh-CN" sz="22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spcBef>
                <a:spcPts val="1323"/>
              </a:spcBef>
            </a:pPr>
            <a:r>
              <a:rPr lang="zh-CN" altLang="en-US" sz="2200" b="1" dirty="0" smtClean="0">
                <a:latin typeface="微软雅黑" pitchFamily="34" charset="-122"/>
                <a:ea typeface="微软雅黑" pitchFamily="34" charset="-122"/>
              </a:rPr>
              <a:t>目的：</a:t>
            </a: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提取差异表达的基因。</a:t>
            </a:r>
            <a:endParaRPr lang="en-US" altLang="zh-CN" sz="22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spcBef>
                <a:spcPts val="1323"/>
              </a:spcBef>
            </a:pPr>
            <a:r>
              <a:rPr lang="zh-CN" altLang="en-US" sz="2200" b="1" dirty="0" smtClean="0">
                <a:latin typeface="微软雅黑" pitchFamily="34" charset="-122"/>
                <a:ea typeface="微软雅黑" pitchFamily="34" charset="-122"/>
              </a:rPr>
              <a:t>数据：</a:t>
            </a:r>
            <a:endParaRPr lang="en-US" altLang="zh-CN" sz="2200" b="1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spcBef>
                <a:spcPts val="1323"/>
              </a:spcBef>
            </a:pPr>
            <a:r>
              <a:rPr lang="en-US" altLang="zh-CN" sz="2200" b="1" dirty="0" smtClean="0">
                <a:latin typeface="微软雅黑" pitchFamily="34" charset="-122"/>
                <a:ea typeface="微软雅黑" pitchFamily="34" charset="-122"/>
              </a:rPr>
              <a:t>         </a:t>
            </a:r>
            <a:r>
              <a:rPr lang="en-US" altLang="zh-CN" sz="2200" dirty="0" smtClean="0">
                <a:latin typeface="微软雅黑" pitchFamily="34" charset="-122"/>
                <a:ea typeface="微软雅黑" pitchFamily="34" charset="-122"/>
              </a:rPr>
              <a:t>RNA-</a:t>
            </a:r>
            <a:r>
              <a:rPr lang="en-US" altLang="zh-CN" sz="2200" dirty="0" err="1" smtClean="0">
                <a:latin typeface="微软雅黑" pitchFamily="34" charset="-122"/>
                <a:ea typeface="微软雅黑" pitchFamily="34" charset="-122"/>
              </a:rPr>
              <a:t>Seq</a:t>
            </a: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数据；</a:t>
            </a:r>
            <a:endParaRPr lang="en-US" altLang="zh-CN" sz="2200" dirty="0" smtClean="0">
              <a:latin typeface="微软雅黑" pitchFamily="34" charset="-122"/>
              <a:ea typeface="微软雅黑" pitchFamily="34" charset="-122"/>
            </a:endParaRPr>
          </a:p>
          <a:p>
            <a:pPr lvl="1">
              <a:spcBef>
                <a:spcPts val="1323"/>
              </a:spcBef>
            </a:pP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样品有重复或无重复；</a:t>
            </a:r>
            <a:endParaRPr lang="en-US" altLang="zh-CN" sz="2200" dirty="0" smtClean="0">
              <a:latin typeface="微软雅黑" pitchFamily="34" charset="-122"/>
              <a:ea typeface="微软雅黑" pitchFamily="34" charset="-122"/>
            </a:endParaRPr>
          </a:p>
          <a:p>
            <a:pPr lvl="1">
              <a:spcBef>
                <a:spcPts val="1323"/>
              </a:spcBef>
            </a:pP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概率分布如二项、</a:t>
            </a:r>
            <a:r>
              <a:rPr lang="en-US" altLang="en-US" sz="2200" dirty="0" smtClean="0">
                <a:latin typeface="微软雅黑" pitchFamily="34" charset="-122"/>
                <a:ea typeface="微软雅黑" pitchFamily="34" charset="-122"/>
              </a:rPr>
              <a:t>Poisson</a:t>
            </a: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、负二项；</a:t>
            </a:r>
          </a:p>
          <a:p>
            <a:pPr>
              <a:lnSpc>
                <a:spcPct val="150000"/>
              </a:lnSpc>
            </a:pPr>
            <a:endParaRPr lang="en-US" altLang="zh-CN" sz="2200" dirty="0" smtClean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33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4"/>
          <p:cNvSpPr txBox="1"/>
          <p:nvPr/>
        </p:nvSpPr>
        <p:spPr>
          <a:xfrm>
            <a:off x="2679700" y="2940050"/>
            <a:ext cx="5410200" cy="3117989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pPr algn="ctr"/>
            <a:r>
              <a:rPr lang="en-US" altLang="zh-CN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差异分析操作一</a:t>
            </a:r>
            <a:r>
              <a:rPr lang="en-US" altLang="zh-CN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</a:br>
            <a:r>
              <a:rPr lang="en-US" altLang="zh-CN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</a:br>
            <a:endParaRPr lang="zh-CN" altLang="en-US" sz="4900" b="1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等腰三角形 7"/>
          <p:cNvSpPr/>
          <p:nvPr/>
        </p:nvSpPr>
        <p:spPr>
          <a:xfrm rot="16200000">
            <a:off x="1705490" y="3125849"/>
            <a:ext cx="674693" cy="472681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3938976" y="3973013"/>
            <a:ext cx="4805595" cy="2073280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Bowtie2</a:t>
            </a:r>
            <a:r>
              <a:rPr lang="zh-CN" altLang="en-US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建库</a:t>
            </a:r>
            <a:endParaRPr lang="en-US" altLang="zh-CN" sz="2200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 err="1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Tophat</a:t>
            </a:r>
            <a:r>
              <a:rPr lang="zh-CN" altLang="en-US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比对</a:t>
            </a:r>
            <a:endParaRPr lang="en-US" altLang="zh-CN" sz="2200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Cufflinks</a:t>
            </a:r>
            <a:r>
              <a:rPr lang="zh-CN" altLang="en-US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拼接</a:t>
            </a:r>
            <a:endParaRPr lang="en-US" altLang="zh-CN" sz="2200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 err="1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Cuffdiff</a:t>
            </a:r>
            <a:r>
              <a:rPr lang="zh-CN" altLang="en-US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差异基因分析</a:t>
            </a:r>
            <a:endParaRPr lang="en-US" altLang="zh-CN" sz="2200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3545076" y="3854450"/>
            <a:ext cx="4468624" cy="2514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等腰三角形 11"/>
          <p:cNvSpPr/>
          <p:nvPr/>
        </p:nvSpPr>
        <p:spPr>
          <a:xfrm rot="16200000">
            <a:off x="3686436" y="4119802"/>
            <a:ext cx="236142" cy="203743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3" name="等腰三角形 12"/>
          <p:cNvSpPr/>
          <p:nvPr/>
        </p:nvSpPr>
        <p:spPr>
          <a:xfrm rot="16200000">
            <a:off x="3684923" y="4708849"/>
            <a:ext cx="236142" cy="203743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4" name="等腰三角形 13"/>
          <p:cNvSpPr/>
          <p:nvPr/>
        </p:nvSpPr>
        <p:spPr>
          <a:xfrm rot="16200000">
            <a:off x="3674649" y="5709723"/>
            <a:ext cx="236142" cy="203743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5" name="等腰三角形 14"/>
          <p:cNvSpPr/>
          <p:nvPr/>
        </p:nvSpPr>
        <p:spPr>
          <a:xfrm rot="16200000">
            <a:off x="3674649" y="5180605"/>
            <a:ext cx="236142" cy="203743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965200" y="2413000"/>
            <a:ext cx="65" cy="751488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800"/>
              </a:lnSpc>
              <a:tabLst/>
            </a:pPr>
            <a:endParaRPr lang="en-US" altLang="zh-CN" sz="2400" dirty="0" smtClean="0">
              <a:solidFill>
                <a:srgbClr val="171717"/>
              </a:solidFill>
              <a:latin typeface="微软雅黑" pitchFamily="34" charset="-122"/>
              <a:ea typeface="微软雅黑" pitchFamily="34" charset="-122"/>
              <a:cs typeface="Symbol" pitchFamily="18" charset="0"/>
            </a:endParaRPr>
          </a:p>
          <a:p>
            <a:pPr>
              <a:lnSpc>
                <a:spcPts val="1000"/>
              </a:lnSpc>
            </a:pPr>
            <a:endParaRPr lang="en-US" altLang="zh-CN" sz="24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ts val="2700"/>
              </a:lnSpc>
              <a:tabLst/>
            </a:pPr>
            <a:endParaRPr lang="en-US" altLang="zh-CN" sz="2400" dirty="0" smtClean="0">
              <a:solidFill>
                <a:srgbClr val="171717"/>
              </a:solidFill>
              <a:latin typeface="微软雅黑" pitchFamily="34" charset="-122"/>
              <a:ea typeface="微软雅黑" pitchFamily="34" charset="-122"/>
              <a:cs typeface="Symbol" pitchFamily="18" charset="0"/>
            </a:endParaRPr>
          </a:p>
        </p:txBody>
      </p:sp>
      <p:sp>
        <p:nvSpPr>
          <p:cNvPr id="6" name="TextBox 1"/>
          <p:cNvSpPr txBox="1"/>
          <p:nvPr/>
        </p:nvSpPr>
        <p:spPr>
          <a:xfrm>
            <a:off x="1231900" y="1720850"/>
            <a:ext cx="6756658" cy="47269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700"/>
              </a:lnSpc>
              <a:tabLst/>
            </a:pPr>
            <a:r>
              <a:rPr lang="zh-CN" altLang="en-US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基因组要先利用</a:t>
            </a: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bowtie2-build</a:t>
            </a:r>
            <a:r>
              <a:rPr lang="zh-CN" altLang="en-US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建立索引才能使用</a:t>
            </a:r>
            <a:endParaRPr lang="en-US" altLang="zh-CN" sz="2400" dirty="0" smtClean="0">
              <a:solidFill>
                <a:srgbClr val="171717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</p:txBody>
      </p:sp>
      <p:sp>
        <p:nvSpPr>
          <p:cNvPr id="7" name="TextBox 1"/>
          <p:cNvSpPr txBox="1"/>
          <p:nvPr/>
        </p:nvSpPr>
        <p:spPr>
          <a:xfrm>
            <a:off x="1079500" y="2749550"/>
            <a:ext cx="200376" cy="20005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Symbol" pitchFamily="18" charset="0"/>
              </a:rPr>
              <a:t>●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1358900" y="2635250"/>
            <a:ext cx="2154436" cy="45653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建立基因组索引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727200" y="3219450"/>
            <a:ext cx="4372992" cy="86690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$</a:t>
            </a:r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00" dirty="0" err="1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cd</a:t>
            </a:r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~/</a:t>
            </a:r>
            <a:r>
              <a:rPr lang="en-US" altLang="zh-CN" sz="2400" dirty="0" err="1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trainning</a:t>
            </a: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/</a:t>
            </a:r>
          </a:p>
          <a:p>
            <a:pPr>
              <a:lnSpc>
                <a:spcPts val="3700"/>
              </a:lnSpc>
              <a:tabLst/>
            </a:pP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$</a:t>
            </a:r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bowtie2-build</a:t>
            </a:r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hg19</a:t>
            </a: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.fa</a:t>
            </a:r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hg19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079500" y="4260850"/>
            <a:ext cx="200376" cy="20005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Symbol" pitchFamily="18" charset="0"/>
              </a:rPr>
              <a:t>●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1358900" y="4159250"/>
            <a:ext cx="7587013" cy="86690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bowtie2-build指令更多的用法及</a:t>
            </a:r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options，通过以下命</a:t>
            </a:r>
          </a:p>
          <a:p>
            <a:pPr>
              <a:lnSpc>
                <a:spcPts val="3200"/>
              </a:lnSpc>
              <a:tabLst/>
            </a:pP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令来查看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1727200" y="5124450"/>
            <a:ext cx="2366032" cy="39241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$</a:t>
            </a:r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bowtie2-build</a:t>
            </a:r>
          </a:p>
        </p:txBody>
      </p:sp>
      <p:sp>
        <p:nvSpPr>
          <p:cNvPr id="15" name="文本框 4"/>
          <p:cNvSpPr txBox="1"/>
          <p:nvPr/>
        </p:nvSpPr>
        <p:spPr>
          <a:xfrm>
            <a:off x="1724896" y="349250"/>
            <a:ext cx="7965204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3.1bowtie2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建立参考基因组索引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V="1">
            <a:off x="1475170" y="1268275"/>
            <a:ext cx="6954281" cy="8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1784249" y="1109097"/>
            <a:ext cx="6645202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等腰三角形 17"/>
          <p:cNvSpPr/>
          <p:nvPr/>
        </p:nvSpPr>
        <p:spPr>
          <a:xfrm>
            <a:off x="1355030" y="795990"/>
            <a:ext cx="808346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36900" y="501650"/>
            <a:ext cx="2514600" cy="266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参考基因组索引建立过程</a:t>
            </a:r>
          </a:p>
        </p:txBody>
      </p:sp>
      <p:pic>
        <p:nvPicPr>
          <p:cNvPr id="33793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51099" y="1111250"/>
            <a:ext cx="6404077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597496" y="1355723"/>
            <a:ext cx="4640840" cy="779986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目标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55700" y="2548460"/>
            <a:ext cx="8534399" cy="2502436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、安装</a:t>
            </a:r>
            <a:r>
              <a:rPr lang="en-US" altLang="zh-CN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tophat2</a:t>
            </a:r>
            <a:r>
              <a:rPr lang="zh-CN" altLang="en-US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bowtie2</a:t>
            </a:r>
            <a:r>
              <a:rPr lang="zh-CN" altLang="en-US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cufflinks</a:t>
            </a:r>
            <a:r>
              <a:rPr lang="zh-CN" altLang="en-US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包；</a:t>
            </a:r>
            <a:endParaRPr lang="en-US" altLang="zh-CN" sz="2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、软件介绍和差异分析原理；</a:t>
            </a:r>
            <a:endParaRPr lang="en-US" altLang="zh-CN" sz="2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、掌握差异基因分析的</a:t>
            </a:r>
            <a:r>
              <a:rPr lang="en-US" altLang="zh-CN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bowtie2-cufflinks-cuffdiff</a:t>
            </a:r>
            <a:r>
              <a:rPr lang="zh-CN" altLang="en-US" sz="2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流程；</a:t>
            </a:r>
            <a:endParaRPr lang="en-US" altLang="zh-CN" sz="2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339229" y="2272998"/>
            <a:ext cx="7090222" cy="17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654350" y="2115570"/>
            <a:ext cx="6775101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1" name="等腰三角形 10"/>
          <p:cNvSpPr/>
          <p:nvPr/>
        </p:nvSpPr>
        <p:spPr>
          <a:xfrm>
            <a:off x="1339229" y="1802463"/>
            <a:ext cx="824147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33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679700" y="349250"/>
            <a:ext cx="4000500" cy="266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bowtie2-build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指令更多的用法及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options</a:t>
            </a:r>
          </a:p>
        </p:txBody>
      </p:sp>
      <p:pic>
        <p:nvPicPr>
          <p:cNvPr id="32769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1300" y="1035050"/>
            <a:ext cx="9332253" cy="6199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7" name="直接连接符 6"/>
          <p:cNvCxnSpPr/>
          <p:nvPr/>
        </p:nvCxnSpPr>
        <p:spPr>
          <a:xfrm>
            <a:off x="469900" y="3473450"/>
            <a:ext cx="845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546100" y="2771026"/>
            <a:ext cx="88900" cy="114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900"/>
              </a:lnSpc>
              <a:tabLst/>
            </a:pPr>
            <a:r>
              <a:rPr lang="en-US" altLang="zh-CN" sz="989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774700" y="2682126"/>
            <a:ext cx="6857647" cy="37959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将</a:t>
            </a: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ERR499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和</a:t>
            </a: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ERR500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测序文件比对到参考基因组</a:t>
            </a: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hg19.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850900" y="3215526"/>
            <a:ext cx="112210" cy="1007968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5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2100"/>
              </a:lnSpc>
              <a:tabLst/>
            </a:pPr>
            <a:r>
              <a:rPr lang="en-US" altLang="zh-CN" sz="145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079500" y="3092450"/>
            <a:ext cx="8356600" cy="1533753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tophat2 -o tophatERR500 -p 32 --read-mismatches 2 -r 50 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--library-type </a:t>
            </a:r>
            <a:r>
              <a:rPr lang="en-US" altLang="zh-CN" sz="196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fr-unstranded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 ./hg19 ERR500.R1.fq ERR500.R2.fq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 tophat2 -o tophatERR499 -p 32 --read-mismatches 2 -r 50 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--library-type </a:t>
            </a:r>
            <a:r>
              <a:rPr lang="en-US" altLang="zh-CN" sz="196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fr-unstranded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 ./hg19 ERR499.R1.fq ERR499.R2.fq</a:t>
            </a:r>
          </a:p>
        </p:txBody>
      </p:sp>
      <p:sp>
        <p:nvSpPr>
          <p:cNvPr id="16" name="文本框 4"/>
          <p:cNvSpPr txBox="1"/>
          <p:nvPr/>
        </p:nvSpPr>
        <p:spPr>
          <a:xfrm>
            <a:off x="1724896" y="349250"/>
            <a:ext cx="7965204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3.2 Tophat2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比对到基因组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1475170" y="1268275"/>
            <a:ext cx="6954281" cy="8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784249" y="1109097"/>
            <a:ext cx="6645202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>
            <a:off x="1355030" y="795990"/>
            <a:ext cx="808346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00" y="1270000"/>
            <a:ext cx="9194800" cy="60325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822700" y="685800"/>
            <a:ext cx="1854200" cy="266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bam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文件生成过程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29000" y="1244600"/>
            <a:ext cx="3045706" cy="31547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tophatERR500 </a:t>
            </a: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文件夹包含文件</a:t>
            </a:r>
          </a:p>
        </p:txBody>
      </p:sp>
      <p:pic>
        <p:nvPicPr>
          <p:cNvPr id="29697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36700" y="2254250"/>
            <a:ext cx="7274614" cy="2620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"/>
          <p:cNvSpPr txBox="1"/>
          <p:nvPr/>
        </p:nvSpPr>
        <p:spPr>
          <a:xfrm>
            <a:off x="1231900" y="1746250"/>
            <a:ext cx="88900" cy="114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900"/>
              </a:lnSpc>
              <a:tabLst/>
            </a:pPr>
            <a:r>
              <a:rPr lang="en-US" altLang="zh-CN" sz="989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460500" y="1644650"/>
            <a:ext cx="8413393" cy="7130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Cufflinks 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根据</a:t>
            </a:r>
            <a:r>
              <a:rPr lang="en-US" altLang="zh-CN" sz="2239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tophat</a:t>
            </a: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/</a:t>
            </a:r>
            <a:r>
              <a:rPr lang="en-US" altLang="zh-CN" sz="2239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hisat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比对结果，依赖或不依赖参考基因组的</a:t>
            </a:r>
            <a:endParaRPr lang="en-US" altLang="zh-CN" sz="2239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2600"/>
              </a:lnSpc>
              <a:tabLst/>
            </a:pPr>
            <a:r>
              <a:rPr lang="en-US" altLang="zh-CN" sz="2239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gtf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文件，计算</a:t>
            </a: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FPKM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值，并给出</a:t>
            </a:r>
            <a:r>
              <a:rPr lang="en-US" altLang="zh-CN" sz="2239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gtf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注释</a:t>
            </a:r>
            <a:endParaRPr lang="en-US" altLang="zh-CN" sz="2239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1536700" y="2787650"/>
            <a:ext cx="76200" cy="1456809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5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900"/>
              </a:lnSpc>
              <a:tabLst/>
            </a:pPr>
            <a:endParaRPr lang="en-US" altLang="zh-CN" sz="1450" dirty="0" smtClean="0">
              <a:solidFill>
                <a:srgbClr val="171717"/>
              </a:solidFill>
              <a:latin typeface="Symbol" pitchFamily="18" charset="0"/>
              <a:cs typeface="Symbol" pitchFamily="18" charset="0"/>
            </a:endParaRPr>
          </a:p>
          <a:p>
            <a:pPr>
              <a:lnSpc>
                <a:spcPts val="1900"/>
              </a:lnSpc>
              <a:tabLst/>
            </a:pPr>
            <a:endParaRPr lang="en-US" altLang="zh-CN" sz="1450" dirty="0" smtClean="0">
              <a:solidFill>
                <a:srgbClr val="171717"/>
              </a:solidFill>
              <a:latin typeface="Symbol" pitchFamily="18" charset="0"/>
              <a:cs typeface="Symbol" pitchFamily="18" charset="0"/>
            </a:endParaRPr>
          </a:p>
          <a:p>
            <a:pPr>
              <a:lnSpc>
                <a:spcPts val="1900"/>
              </a:lnSpc>
              <a:tabLst/>
            </a:pPr>
            <a:r>
              <a:rPr lang="en-US" altLang="zh-CN" sz="145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  <a:p>
            <a:pPr>
              <a:lnSpc>
                <a:spcPts val="1000"/>
              </a:lnSpc>
            </a:pPr>
            <a:endParaRPr lang="en-US" altLang="zh-CN" dirty="0" smtClean="0"/>
          </a:p>
          <a:p>
            <a:pPr>
              <a:lnSpc>
                <a:spcPts val="1900"/>
              </a:lnSpc>
              <a:tabLst/>
            </a:pPr>
            <a:endParaRPr lang="en-US" altLang="zh-CN" sz="1450" dirty="0" smtClean="0">
              <a:solidFill>
                <a:srgbClr val="171717"/>
              </a:solidFill>
              <a:latin typeface="Symbol" pitchFamily="18" charset="0"/>
              <a:cs typeface="Symbol" pitchFamily="18" charset="0"/>
            </a:endParaRPr>
          </a:p>
        </p:txBody>
      </p:sp>
      <p:sp>
        <p:nvSpPr>
          <p:cNvPr id="11" name="TextBox 1"/>
          <p:cNvSpPr txBox="1"/>
          <p:nvPr/>
        </p:nvSpPr>
        <p:spPr>
          <a:xfrm>
            <a:off x="1765300" y="2694454"/>
            <a:ext cx="7992188" cy="153375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9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cufflinks -p 32 -b hg19.fa -G hg19.refGene.gtf -o cufflinkERR500 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./tophatERR500/accepted_hits.bam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 cufflinks -p 32 -b hg19.fa -G hg19.refGene.gtf -o cufflinkERR499 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./tophatERR499/accepted_hits.bam</a:t>
            </a:r>
          </a:p>
        </p:txBody>
      </p:sp>
      <p:sp>
        <p:nvSpPr>
          <p:cNvPr id="16" name="文本框 4"/>
          <p:cNvSpPr txBox="1"/>
          <p:nvPr/>
        </p:nvSpPr>
        <p:spPr>
          <a:xfrm>
            <a:off x="1724896" y="349250"/>
            <a:ext cx="7965204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3.3 cufflinks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拼接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1475170" y="1268275"/>
            <a:ext cx="6954281" cy="8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784249" y="1109097"/>
            <a:ext cx="6645202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>
            <a:off x="1355030" y="795990"/>
            <a:ext cx="808346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TextBox 1"/>
          <p:cNvSpPr txBox="1"/>
          <p:nvPr/>
        </p:nvSpPr>
        <p:spPr>
          <a:xfrm>
            <a:off x="3213100" y="6739379"/>
            <a:ext cx="3109826" cy="31547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cullinkERR500 </a:t>
            </a: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文件夹包含文件</a:t>
            </a: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08100" y="4866129"/>
            <a:ext cx="7713425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22700" y="425450"/>
            <a:ext cx="1905000" cy="266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gtf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文件的生成过程</a:t>
            </a:r>
          </a:p>
        </p:txBody>
      </p:sp>
      <p:pic>
        <p:nvPicPr>
          <p:cNvPr id="28673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9899" y="806450"/>
            <a:ext cx="9296401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"/>
          <p:cNvSpPr txBox="1"/>
          <p:nvPr/>
        </p:nvSpPr>
        <p:spPr>
          <a:xfrm>
            <a:off x="1231900" y="1746250"/>
            <a:ext cx="88900" cy="114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900"/>
              </a:lnSpc>
              <a:tabLst/>
            </a:pPr>
            <a:r>
              <a:rPr lang="en-US" altLang="zh-CN" sz="989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460500" y="1644650"/>
            <a:ext cx="8459367" cy="104644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不同样品基因表达是有差异的，为了获得更全面的基因注释信息，</a:t>
            </a:r>
            <a:endParaRPr lang="en-US" altLang="zh-CN" sz="2239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2600"/>
              </a:lnSpc>
              <a:tabLst/>
            </a:pP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我们利用</a:t>
            </a:r>
            <a:r>
              <a:rPr lang="en-US" altLang="zh-CN" sz="2239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cuffmerge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将</a:t>
            </a: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cufflinks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生成的</a:t>
            </a:r>
            <a:r>
              <a:rPr lang="en-US" altLang="zh-CN" sz="2239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gtf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文件融合成一个更全面的</a:t>
            </a:r>
            <a:endParaRPr lang="en-US" altLang="zh-CN" sz="2239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2600"/>
              </a:lnSpc>
              <a:tabLst/>
            </a:pP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transcripts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注释文件。该文件可用于后续的差异基因分析。</a:t>
            </a:r>
            <a:endParaRPr lang="en-US" altLang="zh-CN" sz="2239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sp>
        <p:nvSpPr>
          <p:cNvPr id="12" name="TextBox 1"/>
          <p:cNvSpPr txBox="1"/>
          <p:nvPr/>
        </p:nvSpPr>
        <p:spPr>
          <a:xfrm>
            <a:off x="1231900" y="3422650"/>
            <a:ext cx="88900" cy="114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900"/>
              </a:lnSpc>
              <a:tabLst/>
            </a:pPr>
            <a:r>
              <a:rPr lang="en-US" altLang="zh-CN" sz="989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460500" y="3321050"/>
            <a:ext cx="7900753" cy="7130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1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、</a:t>
            </a:r>
            <a:r>
              <a:rPr lang="en-US" altLang="zh-CN" sz="2239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生成assemble.txt文件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。该文件包括各样本</a:t>
            </a: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cufflinks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注释的</a:t>
            </a:r>
            <a:endParaRPr lang="en-US" altLang="zh-CN" sz="2239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2600"/>
              </a:lnSpc>
              <a:tabLst/>
            </a:pPr>
            <a:r>
              <a:rPr lang="en-US" altLang="zh-CN" sz="2239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gtf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文件的路径和文件名。以下是</a:t>
            </a: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assemble.txt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的例子：</a:t>
            </a:r>
            <a:endParaRPr lang="en-US" altLang="zh-CN" sz="2239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sp>
        <p:nvSpPr>
          <p:cNvPr id="15" name="TextBox 1"/>
          <p:cNvSpPr txBox="1"/>
          <p:nvPr/>
        </p:nvSpPr>
        <p:spPr>
          <a:xfrm>
            <a:off x="1079500" y="4083050"/>
            <a:ext cx="9088001" cy="1059264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touch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assemble.txt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echo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"/home/c/</a:t>
            </a:r>
            <a:r>
              <a:rPr lang="en-US" altLang="zh-CN" sz="196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trainning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/cufflinksERR500/transcripts.gtf"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&gt;&gt;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assemble.txt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echo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"/home/c/</a:t>
            </a:r>
            <a:r>
              <a:rPr lang="en-US" altLang="zh-CN" sz="196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trainning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/cufflinksERR499/transcripts.gtf"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&gt;&gt;</a:t>
            </a:r>
            <a:r>
              <a:rPr lang="en-US" altLang="zh-CN" sz="196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assemble.txt</a:t>
            </a:r>
          </a:p>
        </p:txBody>
      </p:sp>
      <p:sp>
        <p:nvSpPr>
          <p:cNvPr id="16" name="文本框 4"/>
          <p:cNvSpPr txBox="1"/>
          <p:nvPr/>
        </p:nvSpPr>
        <p:spPr>
          <a:xfrm>
            <a:off x="1724896" y="349250"/>
            <a:ext cx="7965204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3.4 </a:t>
            </a:r>
            <a:r>
              <a:rPr lang="en-US" altLang="zh-CN" sz="3500" b="1" dirty="0" err="1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cuffmerge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命令（可选）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1475170" y="1268275"/>
            <a:ext cx="6954281" cy="8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784249" y="1109097"/>
            <a:ext cx="6645202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>
            <a:off x="1355030" y="795990"/>
            <a:ext cx="808346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6300" y="5607050"/>
            <a:ext cx="5759744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1"/>
          <p:cNvSpPr txBox="1"/>
          <p:nvPr/>
        </p:nvSpPr>
        <p:spPr>
          <a:xfrm>
            <a:off x="3670300" y="7056259"/>
            <a:ext cx="2677784" cy="37959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merged.gtf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文件截图</a:t>
            </a:r>
            <a:endParaRPr lang="en-US" altLang="zh-CN" sz="2239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sp>
        <p:nvSpPr>
          <p:cNvPr id="12" name="TextBox 1"/>
          <p:cNvSpPr txBox="1"/>
          <p:nvPr/>
        </p:nvSpPr>
        <p:spPr>
          <a:xfrm>
            <a:off x="1155700" y="2040379"/>
            <a:ext cx="88900" cy="114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900"/>
              </a:lnSpc>
              <a:tabLst/>
            </a:pPr>
            <a:r>
              <a:rPr lang="en-US" altLang="zh-CN" sz="989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384300" y="1938779"/>
            <a:ext cx="7785336" cy="7130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2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、根据</a:t>
            </a: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assemble.txt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指引的路径和基因组文件（</a:t>
            </a:r>
            <a:r>
              <a:rPr lang="en-US" altLang="zh-CN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hg19.fa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），</a:t>
            </a:r>
            <a:endParaRPr lang="en-US" altLang="zh-CN" sz="2239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2600"/>
              </a:lnSpc>
              <a:tabLst/>
            </a:pP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重新生成新的</a:t>
            </a:r>
            <a:r>
              <a:rPr lang="en-US" altLang="zh-CN" sz="2239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gtf文件</a:t>
            </a:r>
            <a:r>
              <a:rPr lang="zh-CN" altLang="en-US" sz="223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。</a:t>
            </a:r>
            <a:endParaRPr lang="en-US" altLang="zh-CN" sz="2239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sp>
        <p:nvSpPr>
          <p:cNvPr id="15" name="TextBox 1"/>
          <p:cNvSpPr txBox="1"/>
          <p:nvPr/>
        </p:nvSpPr>
        <p:spPr>
          <a:xfrm>
            <a:off x="1689100" y="2929379"/>
            <a:ext cx="6660285" cy="31547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196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cuffmerge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 -o </a:t>
            </a:r>
            <a:r>
              <a:rPr lang="en-US" altLang="zh-CN" sz="196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cuffmerge</a:t>
            </a:r>
            <a:r>
              <a:rPr lang="en-US" altLang="zh-CN" sz="19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 -p 32 -s hg19.fa assemble.txt</a:t>
            </a:r>
          </a:p>
        </p:txBody>
      </p:sp>
      <p:sp>
        <p:nvSpPr>
          <p:cNvPr id="16" name="文本框 4"/>
          <p:cNvSpPr txBox="1"/>
          <p:nvPr/>
        </p:nvSpPr>
        <p:spPr>
          <a:xfrm>
            <a:off x="1724896" y="349250"/>
            <a:ext cx="7965204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3.4 </a:t>
            </a:r>
            <a:r>
              <a:rPr lang="en-US" altLang="zh-CN" sz="3500" b="1" dirty="0" err="1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cuffmerge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命令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1475170" y="1268275"/>
            <a:ext cx="6954281" cy="8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784249" y="1109097"/>
            <a:ext cx="6645202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>
            <a:off x="1355030" y="795990"/>
            <a:ext cx="808346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5856" y="3854450"/>
            <a:ext cx="9517944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"/>
          <p:cNvSpPr txBox="1"/>
          <p:nvPr/>
        </p:nvSpPr>
        <p:spPr>
          <a:xfrm>
            <a:off x="241300" y="2063750"/>
            <a:ext cx="1143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25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520700" y="1949450"/>
            <a:ext cx="9677329" cy="45653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3.5.1</a:t>
            </a:r>
            <a:r>
              <a:rPr lang="zh-CN" altLang="en-US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、</a:t>
            </a:r>
            <a:r>
              <a:rPr lang="en-US" altLang="zh-CN" sz="281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基于参考gtf</a:t>
            </a:r>
            <a:r>
              <a:rPr lang="zh-CN" altLang="en-US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文件，分析</a:t>
            </a:r>
            <a:r>
              <a:rPr lang="en-US" altLang="zh-CN" sz="28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ERR500</a:t>
            </a:r>
            <a:r>
              <a:rPr lang="en-US" altLang="zh-CN" sz="28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en-US" sz="2810" dirty="0" smtClean="0">
                <a:solidFill>
                  <a:srgbClr val="171717"/>
                </a:solidFill>
                <a:latin typeface="Microsoft YaHei UI" pitchFamily="18" charset="0"/>
                <a:cs typeface="Times New Roman" pitchFamily="18" charset="0"/>
              </a:rPr>
              <a:t>、</a:t>
            </a:r>
            <a:r>
              <a:rPr lang="en-US" altLang="zh-CN" sz="28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ERR499</a:t>
            </a:r>
            <a:r>
              <a:rPr lang="en-US" altLang="zh-CN" sz="281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en-US" sz="2810" dirty="0" smtClean="0">
                <a:latin typeface="Times New Roman" pitchFamily="18" charset="0"/>
                <a:cs typeface="Times New Roman" pitchFamily="18" charset="0"/>
              </a:rPr>
              <a:t>差异基因</a:t>
            </a:r>
            <a:endParaRPr lang="en-US" altLang="zh-CN" sz="281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sp>
        <p:nvSpPr>
          <p:cNvPr id="14" name="TextBox 1"/>
          <p:cNvSpPr txBox="1"/>
          <p:nvPr/>
        </p:nvSpPr>
        <p:spPr>
          <a:xfrm>
            <a:off x="927100" y="2711450"/>
            <a:ext cx="8207568" cy="1084912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46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60" dirty="0" err="1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cuffdiff</a:t>
            </a:r>
            <a:r>
              <a:rPr lang="en-US" altLang="zh-CN" sz="246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-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o</a:t>
            </a:r>
            <a:r>
              <a:rPr lang="en-US" altLang="zh-CN" sz="246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60" dirty="0" err="1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cuff</a:t>
            </a:r>
            <a:r>
              <a:rPr lang="en-US" altLang="zh-CN" sz="2460" dirty="0" err="1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diff</a:t>
            </a:r>
            <a:r>
              <a:rPr lang="en-US" altLang="zh-CN" sz="246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-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b</a:t>
            </a:r>
            <a:r>
              <a:rPr lang="en-US" altLang="zh-CN" sz="246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.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/hg19.fa</a:t>
            </a:r>
            <a:r>
              <a:rPr lang="en-US" altLang="zh-CN" sz="246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-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L</a:t>
            </a:r>
            <a:r>
              <a:rPr lang="en-US" altLang="zh-CN" sz="246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ERR499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,ER500</a:t>
            </a:r>
            <a:r>
              <a:rPr lang="en-US" altLang="zh-CN" sz="246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-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u</a:t>
            </a:r>
          </a:p>
          <a:p>
            <a:pPr>
              <a:lnSpc>
                <a:spcPts val="2700"/>
              </a:lnSpc>
              <a:tabLst/>
            </a:pP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./hg19.refGene.gtf</a:t>
            </a:r>
            <a:r>
              <a:rPr lang="en-US" altLang="zh-CN" sz="246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./tophatERR500/accepted_hits.bam</a:t>
            </a:r>
            <a:r>
              <a:rPr lang="en-US" altLang="zh-CN" sz="246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</a:p>
          <a:p>
            <a:pPr>
              <a:lnSpc>
                <a:spcPts val="2700"/>
              </a:lnSpc>
              <a:tabLst/>
            </a:pP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./tophatERR499/accepted_hits.bam</a:t>
            </a:r>
          </a:p>
        </p:txBody>
      </p:sp>
      <p:sp>
        <p:nvSpPr>
          <p:cNvPr id="19" name="文本框 4"/>
          <p:cNvSpPr txBox="1"/>
          <p:nvPr/>
        </p:nvSpPr>
        <p:spPr>
          <a:xfrm>
            <a:off x="1724896" y="349250"/>
            <a:ext cx="7965204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3.5 </a:t>
            </a:r>
            <a:r>
              <a:rPr lang="en-US" altLang="zh-CN" sz="3500" b="1" dirty="0" err="1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cuffdiff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差异基因分析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1475170" y="1268275"/>
            <a:ext cx="6954281" cy="8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784249" y="1109097"/>
            <a:ext cx="6645202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等腰三角形 21"/>
          <p:cNvSpPr/>
          <p:nvPr/>
        </p:nvSpPr>
        <p:spPr>
          <a:xfrm>
            <a:off x="1355030" y="795990"/>
            <a:ext cx="808346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819400" y="584200"/>
            <a:ext cx="4007507" cy="32829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200"/>
              </a:lnSpc>
              <a:tabLst/>
            </a:pPr>
            <a:r>
              <a:rPr lang="en-US" altLang="zh-CN" sz="18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基于</a:t>
            </a:r>
            <a:r>
              <a:rPr lang="zh-CN" altLang="en-US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参考</a:t>
            </a:r>
            <a:r>
              <a:rPr lang="zh-CN" altLang="en-US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注释</a:t>
            </a:r>
            <a:r>
              <a:rPr lang="en-US" altLang="zh-CN" sz="18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gtf</a:t>
            </a:r>
            <a:r>
              <a:rPr lang="zh-CN" altLang="en-US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文件分析</a:t>
            </a:r>
            <a:r>
              <a:rPr lang="en-US" altLang="zh-CN" sz="18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差异</a:t>
            </a:r>
            <a:r>
              <a:rPr lang="zh-CN" altLang="en-US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表达基因</a:t>
            </a:r>
            <a:endParaRPr lang="en-US" altLang="zh-CN" sz="18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pic>
        <p:nvPicPr>
          <p:cNvPr id="22529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00" y="1111250"/>
            <a:ext cx="9372820" cy="582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4"/>
          <p:cNvSpPr txBox="1"/>
          <p:nvPr/>
        </p:nvSpPr>
        <p:spPr>
          <a:xfrm>
            <a:off x="2908300" y="2940050"/>
            <a:ext cx="4063620" cy="855831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pPr algn="ctr"/>
            <a:r>
              <a:rPr lang="en-US" altLang="zh-CN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49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软件安装</a:t>
            </a:r>
          </a:p>
        </p:txBody>
      </p:sp>
      <p:sp>
        <p:nvSpPr>
          <p:cNvPr id="8" name="等腰三角形 7"/>
          <p:cNvSpPr/>
          <p:nvPr/>
        </p:nvSpPr>
        <p:spPr>
          <a:xfrm rot="16200000">
            <a:off x="1705490" y="3125849"/>
            <a:ext cx="674693" cy="472681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9" name="等腰三角形 8"/>
          <p:cNvSpPr/>
          <p:nvPr/>
        </p:nvSpPr>
        <p:spPr>
          <a:xfrm rot="5400000">
            <a:off x="7711615" y="3092115"/>
            <a:ext cx="674693" cy="472681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3938976" y="3973013"/>
            <a:ext cx="4805595" cy="1117441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en-US" altLang="zh-CN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1.1Bowtie2</a:t>
            </a:r>
          </a:p>
          <a:p>
            <a:r>
              <a:rPr lang="en-US" altLang="zh-CN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1.2tophat2</a:t>
            </a:r>
          </a:p>
          <a:p>
            <a:r>
              <a:rPr lang="en-US" altLang="zh-CN" sz="2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1.3cufflinks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3545076" y="3856964"/>
            <a:ext cx="2993649" cy="17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等腰三角形 11"/>
          <p:cNvSpPr/>
          <p:nvPr/>
        </p:nvSpPr>
        <p:spPr>
          <a:xfrm rot="16200000">
            <a:off x="3686436" y="4119802"/>
            <a:ext cx="236142" cy="203743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3" name="等腰三角形 12"/>
          <p:cNvSpPr/>
          <p:nvPr/>
        </p:nvSpPr>
        <p:spPr>
          <a:xfrm rot="16200000">
            <a:off x="3686436" y="4460896"/>
            <a:ext cx="236142" cy="203743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4" name="等腰三角形 13"/>
          <p:cNvSpPr/>
          <p:nvPr/>
        </p:nvSpPr>
        <p:spPr>
          <a:xfrm rot="16200000">
            <a:off x="3686436" y="4786247"/>
            <a:ext cx="236142" cy="203743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22500" y="730250"/>
            <a:ext cx="2527300" cy="292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300"/>
              </a:lnSpc>
              <a:tabLst/>
            </a:pPr>
            <a:r>
              <a:rPr lang="en-US" altLang="zh-CN" sz="1989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表达差异输出结果列表</a:t>
            </a:r>
          </a:p>
        </p:txBody>
      </p:sp>
      <p:pic>
        <p:nvPicPr>
          <p:cNvPr id="21505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3700" y="1568450"/>
            <a:ext cx="7188145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7" name="直接箭头连接符 6"/>
          <p:cNvCxnSpPr/>
          <p:nvPr/>
        </p:nvCxnSpPr>
        <p:spPr>
          <a:xfrm flipH="1">
            <a:off x="5727700" y="3750803"/>
            <a:ext cx="2743200" cy="0"/>
          </a:xfrm>
          <a:prstGeom prst="straightConnector1">
            <a:avLst/>
          </a:prstGeom>
          <a:ln w="508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261628" y="2548625"/>
            <a:ext cx="2416687" cy="543225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r>
              <a:rPr lang="en-US" altLang="zh-CN" sz="1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Coding sequence FPKMs</a:t>
            </a: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r>
              <a:rPr lang="en-US" altLang="zh-CN" sz="1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gene FPKM</a:t>
            </a: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r>
              <a:rPr lang="en-US" altLang="zh-CN" sz="1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transcript FPKM </a:t>
            </a: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r>
              <a:rPr lang="en-US" altLang="zh-CN" sz="1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Primary transcript FPKMs</a:t>
            </a:r>
            <a:r>
              <a:rPr lang="en-US" altLang="zh-CN" sz="14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  </a:t>
            </a: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42628" y="1959875"/>
            <a:ext cx="2318905" cy="5647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r>
              <a:rPr lang="en-US" altLang="zh-CN" sz="1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Coding sequence count</a:t>
            </a: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r>
              <a:rPr lang="en-US" altLang="zh-CN" sz="1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gene count</a:t>
            </a: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r>
              <a:rPr lang="en-US" altLang="zh-CN" sz="1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transcript counts</a:t>
            </a:r>
            <a:r>
              <a:rPr lang="en-US" altLang="zh-CN" sz="1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 </a:t>
            </a: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tabLst/>
            </a:pPr>
            <a:r>
              <a:rPr lang="en-US" altLang="zh-CN" sz="1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Primary transcript count</a:t>
            </a:r>
            <a:r>
              <a:rPr lang="en-US" altLang="zh-CN" sz="1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  </a:t>
            </a: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  <a:p>
            <a:pPr>
              <a:tabLst/>
            </a:pPr>
            <a:endParaRPr lang="en-US" altLang="zh-CN" sz="1400" b="1" dirty="0" smtClean="0">
              <a:solidFill>
                <a:srgbClr val="00B0F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576917" y="3566216"/>
            <a:ext cx="1384995" cy="322332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300"/>
              </a:lnSpc>
              <a:tabLst/>
            </a:pPr>
            <a:r>
              <a:rPr lang="en-US" altLang="zh-CN" b="1" dirty="0" err="1" smtClean="0">
                <a:solidFill>
                  <a:srgbClr val="7030A0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差异</a:t>
            </a:r>
            <a:r>
              <a:rPr lang="zh-CN" altLang="en-US" b="1" dirty="0" smtClean="0">
                <a:solidFill>
                  <a:srgbClr val="7030A0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表达基因</a:t>
            </a:r>
            <a:endParaRPr lang="en-US" altLang="zh-CN" b="1" dirty="0" smtClean="0">
              <a:solidFill>
                <a:srgbClr val="7030A0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3100" y="1193800"/>
            <a:ext cx="8902700" cy="5956300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2755900" y="577850"/>
            <a:ext cx="3994683" cy="32829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200"/>
              </a:lnSpc>
              <a:tabLst/>
            </a:pPr>
            <a:r>
              <a:rPr lang="en-US" altLang="zh-CN" sz="1989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gene_exp.diff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中表达差异基因的信息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2298700" y="1873250"/>
            <a:ext cx="6096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527300" y="2235000"/>
            <a:ext cx="6096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"/>
          <p:cNvSpPr txBox="1"/>
          <p:nvPr/>
        </p:nvSpPr>
        <p:spPr>
          <a:xfrm>
            <a:off x="241300" y="2063750"/>
            <a:ext cx="1143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125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520700" y="1949450"/>
            <a:ext cx="8181407" cy="45653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3.5.2</a:t>
            </a:r>
            <a:r>
              <a:rPr lang="zh-CN" altLang="en-US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、</a:t>
            </a:r>
            <a:r>
              <a:rPr lang="en-US" altLang="zh-CN" sz="281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基于merge</a:t>
            </a:r>
            <a:r>
              <a:rPr lang="zh-CN" altLang="en-US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注释的</a:t>
            </a:r>
            <a:r>
              <a:rPr lang="en-US" altLang="zh-CN" sz="281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gtf</a:t>
            </a:r>
            <a:r>
              <a:rPr lang="zh-CN" altLang="en-US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文件，分析</a:t>
            </a:r>
            <a:r>
              <a:rPr lang="zh-CN" altLang="en-US" sz="2810" dirty="0" smtClean="0">
                <a:latin typeface="Times New Roman" pitchFamily="18" charset="0"/>
                <a:cs typeface="Times New Roman" pitchFamily="18" charset="0"/>
              </a:rPr>
              <a:t>差异</a:t>
            </a:r>
            <a:r>
              <a:rPr lang="zh-CN" altLang="en-US" sz="2810" smtClean="0">
                <a:latin typeface="Times New Roman" pitchFamily="18" charset="0"/>
                <a:cs typeface="Times New Roman" pitchFamily="18" charset="0"/>
              </a:rPr>
              <a:t>基因。</a:t>
            </a:r>
            <a:endParaRPr lang="en-US" altLang="zh-CN" sz="281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"/>
          <p:cNvSpPr txBox="1"/>
          <p:nvPr/>
        </p:nvSpPr>
        <p:spPr>
          <a:xfrm>
            <a:off x="546100" y="3016250"/>
            <a:ext cx="9357242" cy="1084912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700"/>
              </a:lnSpc>
              <a:tabLst/>
            </a:pPr>
            <a:r>
              <a:rPr lang="en-US" altLang="zh-CN" sz="246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46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460" dirty="0" err="1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cuffdiff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 -o cuffdiff2 -b ./hg19.fa -L ERR499,ER500 </a:t>
            </a:r>
          </a:p>
          <a:p>
            <a:pPr>
              <a:lnSpc>
                <a:spcPts val="2700"/>
              </a:lnSpc>
              <a:tabLst/>
            </a:pP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-u ./</a:t>
            </a:r>
            <a:r>
              <a:rPr lang="en-US" altLang="zh-CN" sz="2460" dirty="0" err="1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cuffmerge</a:t>
            </a: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/merged.gtf ./tophatERR500/accepted_hits.bam</a:t>
            </a:r>
          </a:p>
          <a:p>
            <a:pPr>
              <a:lnSpc>
                <a:spcPts val="2700"/>
              </a:lnSpc>
              <a:tabLst/>
            </a:pPr>
            <a:r>
              <a:rPr lang="en-US" altLang="zh-CN" sz="246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 ./tophatERR499/accepted_hits.bam</a:t>
            </a:r>
          </a:p>
        </p:txBody>
      </p:sp>
      <p:sp>
        <p:nvSpPr>
          <p:cNvPr id="19" name="文本框 4"/>
          <p:cNvSpPr txBox="1"/>
          <p:nvPr/>
        </p:nvSpPr>
        <p:spPr>
          <a:xfrm>
            <a:off x="1724896" y="349250"/>
            <a:ext cx="7965204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3.5 </a:t>
            </a:r>
            <a:r>
              <a:rPr lang="en-US" altLang="zh-CN" sz="3500" b="1" dirty="0" err="1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cuffdiff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差异基因分析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1475170" y="1268275"/>
            <a:ext cx="6954281" cy="8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784249" y="1109097"/>
            <a:ext cx="6645202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等腰三角形 21"/>
          <p:cNvSpPr/>
          <p:nvPr/>
        </p:nvSpPr>
        <p:spPr>
          <a:xfrm>
            <a:off x="1355030" y="795990"/>
            <a:ext cx="808346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"/>
          <p:cNvSpPr txBox="1"/>
          <p:nvPr/>
        </p:nvSpPr>
        <p:spPr>
          <a:xfrm>
            <a:off x="629673" y="2635250"/>
            <a:ext cx="9814803" cy="33291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200"/>
              </a:lnSpc>
              <a:tabLst/>
            </a:pPr>
            <a:r>
              <a:rPr lang="en-US" altLang="zh-CN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1</a:t>
            </a:r>
            <a:r>
              <a:rPr lang="zh-CN" altLang="en-US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、</a:t>
            </a:r>
            <a:r>
              <a:rPr lang="en-US" altLang="zh-CN" sz="281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基于ref</a:t>
            </a:r>
            <a:r>
              <a:rPr lang="zh-CN" altLang="en-US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注释</a:t>
            </a:r>
            <a:r>
              <a:rPr lang="en-US" altLang="zh-CN" sz="281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gtf</a:t>
            </a:r>
            <a:r>
              <a:rPr lang="zh-CN" altLang="en-US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文件，无需参考基因组分析</a:t>
            </a:r>
            <a:endParaRPr lang="en-US" altLang="zh-CN" sz="281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3200"/>
              </a:lnSpc>
              <a:tabLst/>
            </a:pPr>
            <a:r>
              <a:rPr lang="en-US" altLang="zh-CN" sz="281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ERR500,ERR499</a:t>
            </a:r>
            <a:r>
              <a:rPr lang="zh-CN" altLang="en-US" sz="2810" dirty="0" smtClean="0">
                <a:latin typeface="Times New Roman" pitchFamily="18" charset="0"/>
                <a:cs typeface="Times New Roman" pitchFamily="18" charset="0"/>
              </a:rPr>
              <a:t>差异基因；</a:t>
            </a:r>
            <a:endParaRPr lang="en-US" altLang="zh-CN" sz="281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ts val="3200"/>
              </a:lnSpc>
              <a:tabLst/>
            </a:pPr>
            <a:r>
              <a:rPr lang="en-US" altLang="zh-CN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、无需</a:t>
            </a:r>
            <a:r>
              <a:rPr lang="en-US" altLang="zh-CN" sz="2810" dirty="0" err="1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gtf</a:t>
            </a: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，基因组分析</a:t>
            </a:r>
            <a:r>
              <a:rPr lang="en-US" altLang="zh-CN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ERR500</a:t>
            </a: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en-US" altLang="zh-CN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ERR499</a:t>
            </a: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差异基因；</a:t>
            </a:r>
            <a:endParaRPr lang="en-US" altLang="zh-CN" sz="2810" dirty="0" smtClean="0">
              <a:solidFill>
                <a:srgbClr val="171717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ts val="3200"/>
              </a:lnSpc>
              <a:tabLst/>
            </a:pP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如果存在差异基因，请提取出差异基因相关信息；</a:t>
            </a:r>
            <a:endParaRPr lang="en-US" altLang="zh-CN" sz="2810" dirty="0" smtClean="0">
              <a:solidFill>
                <a:srgbClr val="171717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ts val="3200"/>
              </a:lnSpc>
              <a:tabLst/>
            </a:pPr>
            <a:r>
              <a:rPr lang="en-US" altLang="zh-CN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、利用</a:t>
            </a:r>
            <a:r>
              <a:rPr lang="en-US" altLang="zh-CN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ERR500</a:t>
            </a: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en-US" altLang="zh-CN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ERR499</a:t>
            </a: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的</a:t>
            </a:r>
            <a:r>
              <a:rPr lang="en-US" altLang="zh-CN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clean</a:t>
            </a: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数据，</a:t>
            </a:r>
            <a:endParaRPr lang="en-US" altLang="zh-CN" sz="2810" dirty="0" smtClean="0">
              <a:solidFill>
                <a:srgbClr val="171717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ts val="3200"/>
              </a:lnSpc>
              <a:tabLst/>
            </a:pP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按照</a:t>
            </a:r>
            <a:r>
              <a:rPr lang="en-US" altLang="zh-CN" sz="2810" dirty="0" err="1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topat</a:t>
            </a:r>
            <a:r>
              <a:rPr lang="en-US" altLang="zh-CN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-cufflinks-</a:t>
            </a:r>
            <a:r>
              <a:rPr lang="en-US" altLang="zh-CN" sz="2810" dirty="0" err="1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cuffdiff</a:t>
            </a: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流程，进行有参考基因组（</a:t>
            </a:r>
            <a:r>
              <a:rPr lang="en-US" altLang="zh-CN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hg19.fa</a:t>
            </a: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）</a:t>
            </a:r>
            <a:endParaRPr lang="en-US" altLang="zh-CN" sz="2810" dirty="0" smtClean="0">
              <a:solidFill>
                <a:srgbClr val="171717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ts val="3200"/>
              </a:lnSpc>
              <a:tabLst/>
            </a:pP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和注释文件（</a:t>
            </a:r>
            <a:r>
              <a:rPr lang="en-US" altLang="zh-CN" sz="2810" dirty="0" err="1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gtf</a:t>
            </a:r>
            <a:r>
              <a:rPr lang="zh-CN" altLang="en-US" sz="2810" dirty="0" smtClean="0">
                <a:solidFill>
                  <a:srgbClr val="171717"/>
                </a:solidFill>
                <a:latin typeface="Times New Roman" pitchFamily="18" charset="0"/>
                <a:cs typeface="Times New Roman" pitchFamily="18" charset="0"/>
              </a:rPr>
              <a:t>）的差异基因分析。</a:t>
            </a:r>
            <a:endParaRPr lang="en-US" altLang="zh-CN" sz="2810" dirty="0" smtClean="0">
              <a:solidFill>
                <a:srgbClr val="171717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ts val="3200"/>
              </a:lnSpc>
              <a:tabLst/>
            </a:pPr>
            <a:endParaRPr lang="en-US" altLang="zh-CN" sz="281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sp>
        <p:nvSpPr>
          <p:cNvPr id="19" name="文本框 4"/>
          <p:cNvSpPr txBox="1"/>
          <p:nvPr/>
        </p:nvSpPr>
        <p:spPr>
          <a:xfrm>
            <a:off x="1724896" y="1223040"/>
            <a:ext cx="7965204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练习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1475170" y="2142065"/>
            <a:ext cx="6954281" cy="89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784249" y="1982887"/>
            <a:ext cx="6645202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等腰三角形 21"/>
          <p:cNvSpPr/>
          <p:nvPr/>
        </p:nvSpPr>
        <p:spPr>
          <a:xfrm>
            <a:off x="1355030" y="1669780"/>
            <a:ext cx="808346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597496" y="1355723"/>
            <a:ext cx="4640840" cy="778887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35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建立软件安装路径</a:t>
            </a:r>
            <a:endParaRPr lang="zh-CN" altLang="en-US" sz="35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339229" y="2272998"/>
            <a:ext cx="7090222" cy="17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654350" y="2115570"/>
            <a:ext cx="6775101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1" name="等腰三角形 10"/>
          <p:cNvSpPr/>
          <p:nvPr/>
        </p:nvSpPr>
        <p:spPr>
          <a:xfrm>
            <a:off x="1339229" y="1802463"/>
            <a:ext cx="824147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18" name="TextBox 1"/>
          <p:cNvSpPr txBox="1"/>
          <p:nvPr/>
        </p:nvSpPr>
        <p:spPr>
          <a:xfrm>
            <a:off x="1765300" y="3092450"/>
            <a:ext cx="5105400" cy="1578509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zh-CN" altLang="en-US" sz="24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建立软件安装文件夹：</a:t>
            </a:r>
            <a:endParaRPr lang="en-US" altLang="zh-CN" sz="24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2100"/>
              </a:lnSpc>
              <a:tabLst/>
            </a:pPr>
            <a:endParaRPr lang="en-US" altLang="zh-CN" sz="24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2100"/>
              </a:lnSpc>
              <a:tabLst/>
            </a:pPr>
            <a:r>
              <a:rPr lang="en-US" altLang="zh-CN" sz="24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mkdir</a:t>
            </a:r>
            <a:r>
              <a:rPr lang="en-US" altLang="zh-CN" sz="24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 /home/</a:t>
            </a:r>
            <a:r>
              <a:rPr lang="en-US" altLang="zh-CN" sz="24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biosoft</a:t>
            </a:r>
            <a:r>
              <a:rPr lang="en-US" altLang="zh-CN" sz="24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/bowtie2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4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 err="1" smtClean="0">
                <a:solidFill>
                  <a:srgbClr val="171717"/>
                </a:solidFill>
                <a:latin typeface="Microsoft YaHei UI" pitchFamily="18" charset="0"/>
                <a:cs typeface="Times New Roman" pitchFamily="18" charset="0"/>
              </a:rPr>
              <a:t>mkdir</a:t>
            </a:r>
            <a:r>
              <a:rPr lang="en-US" altLang="zh-CN" sz="2400" dirty="0" smtClean="0">
                <a:solidFill>
                  <a:srgbClr val="171717"/>
                </a:solidFill>
                <a:latin typeface="Microsoft YaHei UI" pitchFamily="18" charset="0"/>
                <a:cs typeface="Times New Roman" pitchFamily="18" charset="0"/>
              </a:rPr>
              <a:t> </a:t>
            </a:r>
            <a:r>
              <a:rPr lang="en-US" altLang="zh-CN" sz="24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/home/</a:t>
            </a:r>
            <a:r>
              <a:rPr lang="en-US" altLang="zh-CN" sz="24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biosoft</a:t>
            </a:r>
            <a:r>
              <a:rPr lang="en-US" altLang="zh-CN" sz="24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/tophat2</a:t>
            </a:r>
          </a:p>
          <a:p>
            <a:pPr>
              <a:lnSpc>
                <a:spcPts val="2900"/>
              </a:lnSpc>
              <a:tabLst/>
            </a:pPr>
            <a:r>
              <a:rPr lang="en-US" altLang="zh-CN" sz="24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 err="1" smtClean="0">
                <a:solidFill>
                  <a:srgbClr val="171717"/>
                </a:solidFill>
                <a:latin typeface="Microsoft YaHei UI" pitchFamily="18" charset="0"/>
                <a:cs typeface="Times New Roman" pitchFamily="18" charset="0"/>
              </a:rPr>
              <a:t>mkdir</a:t>
            </a:r>
            <a:r>
              <a:rPr lang="en-US" altLang="zh-C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4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/home/</a:t>
            </a:r>
            <a:r>
              <a:rPr lang="en-US" altLang="zh-CN" sz="24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biosoft</a:t>
            </a:r>
            <a:r>
              <a:rPr lang="en-US" altLang="zh-CN" sz="24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/cufflinks</a:t>
            </a:r>
          </a:p>
        </p:txBody>
      </p:sp>
    </p:spTree>
    <p:extLst>
      <p:ext uri="{BB962C8B-B14F-4D97-AF65-F5344CB8AC3E}">
        <p14:creationId xmlns:p14="http://schemas.microsoft.com/office/powerpoint/2010/main" xmlns="" val="1033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8200" y="622300"/>
            <a:ext cx="3949799" cy="700192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5100"/>
              </a:lnSpc>
              <a:tabLst/>
            </a:pPr>
            <a:r>
              <a:rPr lang="en-US" altLang="zh-CN" sz="44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分析工具的安装</a:t>
            </a:r>
            <a:endParaRPr lang="en-US" altLang="zh-CN" sz="44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sp>
        <p:nvSpPr>
          <p:cNvPr id="3" name="TextBox 1"/>
          <p:cNvSpPr txBox="1"/>
          <p:nvPr/>
        </p:nvSpPr>
        <p:spPr>
          <a:xfrm>
            <a:off x="12700" y="1905000"/>
            <a:ext cx="139700" cy="17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39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406400" y="1797050"/>
            <a:ext cx="8748485" cy="123880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Bowtie2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Bowtie2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is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an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ultrafast,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memory-efficient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short</a:t>
            </a:r>
            <a:r>
              <a:rPr lang="en-US" altLang="zh-CN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read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2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aligner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12700" y="3479800"/>
            <a:ext cx="139700" cy="17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39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330200" y="3352800"/>
            <a:ext cx="9575506" cy="1738938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500"/>
              </a:lnSpc>
              <a:tabLst/>
            </a:pP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TopHat2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TopHat2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is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a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fast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splice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junction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mapper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for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RNA-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32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Seq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reads</a:t>
            </a:r>
          </a:p>
          <a:p>
            <a:pPr>
              <a:lnSpc>
                <a:spcPts val="3500"/>
              </a:lnSpc>
              <a:tabLst/>
            </a:pPr>
            <a:endParaRPr lang="en-US" altLang="zh-CN" sz="32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sp>
        <p:nvSpPr>
          <p:cNvPr id="12" name="TextBox 1"/>
          <p:cNvSpPr txBox="1"/>
          <p:nvPr/>
        </p:nvSpPr>
        <p:spPr>
          <a:xfrm>
            <a:off x="12700" y="5054600"/>
            <a:ext cx="139700" cy="17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39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330200" y="4927600"/>
            <a:ext cx="9806980" cy="1738938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500"/>
              </a:lnSpc>
              <a:tabLst/>
            </a:pP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Cufflinks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Cufflinks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assembles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transcripts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and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estimates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their</a:t>
            </a:r>
          </a:p>
          <a:p>
            <a:pPr>
              <a:lnSpc>
                <a:spcPts val="3100"/>
              </a:lnSpc>
              <a:tabLst/>
            </a:pP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abundances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in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RNA-</a:t>
            </a:r>
            <a:r>
              <a:rPr lang="en-US" altLang="zh-CN" sz="32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Seq</a:t>
            </a:r>
            <a:r>
              <a:rPr lang="en-US" altLang="zh-CN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32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samples</a:t>
            </a:r>
          </a:p>
          <a:p>
            <a:pPr>
              <a:lnSpc>
                <a:spcPts val="3500"/>
              </a:lnSpc>
              <a:tabLst/>
            </a:pPr>
            <a:endParaRPr lang="en-US" altLang="zh-CN" sz="32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584200" y="2774950"/>
            <a:ext cx="166712" cy="18723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Symbol" pitchFamily="18" charset="0"/>
              </a:rPr>
              <a:t>●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63600" y="2660650"/>
            <a:ext cx="769441" cy="44371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解压缩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952500" y="3270250"/>
            <a:ext cx="137858" cy="7130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Symbol" pitchFamily="18" charset="0"/>
              </a:rPr>
              <a:t>–</a:t>
            </a:r>
          </a:p>
          <a:p>
            <a:pPr>
              <a:lnSpc>
                <a:spcPts val="1000"/>
              </a:lnSpc>
            </a:pP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ts val="25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Symbol" pitchFamily="18" charset="0"/>
              </a:rPr>
              <a:t>–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219200" y="3219450"/>
            <a:ext cx="4732065" cy="828432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$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000" dirty="0" err="1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cd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~/</a:t>
            </a:r>
            <a:r>
              <a:rPr lang="en-US" altLang="zh-CN" sz="2000" dirty="0" err="1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biosoft</a:t>
            </a: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/bowtie2/</a:t>
            </a:r>
          </a:p>
          <a:p>
            <a:pPr>
              <a:lnSpc>
                <a:spcPts val="35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$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unzip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bowtie2-2.2.5-linux-x86_64.zip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584200" y="4235450"/>
            <a:ext cx="166712" cy="18723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Symbol" pitchFamily="18" charset="0"/>
              </a:rPr>
              <a:t>●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863600" y="4121150"/>
            <a:ext cx="2051844" cy="44371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zh-CN" altLang="en-US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添加环境变量</a:t>
            </a:r>
            <a:r>
              <a:rPr lang="en-US" altLang="zh-CN" sz="2000" dirty="0" err="1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路径</a:t>
            </a:r>
            <a:endParaRPr lang="en-US" altLang="zh-CN" sz="2000" dirty="0" smtClean="0">
              <a:solidFill>
                <a:srgbClr val="171717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952500" y="4730750"/>
            <a:ext cx="137858" cy="7130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Symbol" pitchFamily="18" charset="0"/>
              </a:rPr>
              <a:t>–</a:t>
            </a:r>
          </a:p>
          <a:p>
            <a:pPr>
              <a:lnSpc>
                <a:spcPts val="1000"/>
              </a:lnSpc>
            </a:pP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ts val="25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Symbol" pitchFamily="18" charset="0"/>
              </a:rPr>
              <a:t>–</a:t>
            </a:r>
          </a:p>
        </p:txBody>
      </p:sp>
      <p:sp>
        <p:nvSpPr>
          <p:cNvPr id="11" name="TextBox 1"/>
          <p:cNvSpPr txBox="1"/>
          <p:nvPr/>
        </p:nvSpPr>
        <p:spPr>
          <a:xfrm>
            <a:off x="1219200" y="4679950"/>
            <a:ext cx="5838778" cy="130292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$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vi ~/.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bashrc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$ 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PATH=$PATH:/home/c/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</a:rPr>
              <a:t>biosoft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/bowtie2-2.2.5/</a:t>
            </a:r>
          </a:p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使生效：</a:t>
            </a:r>
          </a:p>
          <a:p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$ source ~/.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</a:rPr>
              <a:t>bashrc</a:t>
            </a:r>
            <a:endParaRPr lang="en-US" altLang="zh-CN" sz="2000" dirty="0" smtClean="0">
              <a:solidFill>
                <a:srgbClr val="171717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</p:txBody>
      </p:sp>
      <p:sp>
        <p:nvSpPr>
          <p:cNvPr id="12" name="TextBox 1"/>
          <p:cNvSpPr txBox="1"/>
          <p:nvPr/>
        </p:nvSpPr>
        <p:spPr>
          <a:xfrm>
            <a:off x="546100" y="6064250"/>
            <a:ext cx="166712" cy="18723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Symbol" pitchFamily="18" charset="0"/>
              </a:rPr>
              <a:t>●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850900" y="5911850"/>
            <a:ext cx="2114361" cy="40536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000" dirty="0" err="1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检测安装是否成功</a:t>
            </a:r>
            <a:endParaRPr lang="en-US" altLang="zh-CN" sz="2000" dirty="0" smtClean="0">
              <a:solidFill>
                <a:srgbClr val="171717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</p:txBody>
      </p:sp>
      <p:sp>
        <p:nvSpPr>
          <p:cNvPr id="14" name="TextBox 1"/>
          <p:cNvSpPr txBox="1"/>
          <p:nvPr/>
        </p:nvSpPr>
        <p:spPr>
          <a:xfrm>
            <a:off x="952500" y="6191250"/>
            <a:ext cx="137858" cy="7130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endParaRPr lang="en-US" altLang="zh-CN" sz="2000" dirty="0" smtClean="0">
              <a:solidFill>
                <a:srgbClr val="171717"/>
              </a:solidFill>
              <a:latin typeface="微软雅黑" pitchFamily="34" charset="-122"/>
              <a:ea typeface="微软雅黑" pitchFamily="34" charset="-122"/>
              <a:cs typeface="Symbol" pitchFamily="18" charset="0"/>
            </a:endParaRPr>
          </a:p>
          <a:p>
            <a:pPr>
              <a:lnSpc>
                <a:spcPts val="1000"/>
              </a:lnSpc>
            </a:pP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ts val="25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Symbol" pitchFamily="18" charset="0"/>
              </a:rPr>
              <a:t>–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1231900" y="6445250"/>
            <a:ext cx="1216680" cy="443839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5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$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</a:t>
            </a: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bowtie2</a:t>
            </a:r>
          </a:p>
        </p:txBody>
      </p:sp>
      <p:sp>
        <p:nvSpPr>
          <p:cNvPr id="16" name="文本框 4"/>
          <p:cNvSpPr txBox="1"/>
          <p:nvPr/>
        </p:nvSpPr>
        <p:spPr>
          <a:xfrm>
            <a:off x="1536700" y="501650"/>
            <a:ext cx="4640840" cy="655776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3600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1.1</a:t>
            </a:r>
            <a:r>
              <a:rPr lang="zh-CN" altLang="en-US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bowtie2</a:t>
            </a:r>
            <a:r>
              <a:rPr lang="zh-CN" altLang="en-US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安装</a:t>
            </a:r>
            <a:endParaRPr lang="zh-CN" altLang="en-US" sz="36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221579" y="1268678"/>
            <a:ext cx="7090222" cy="17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536700" y="1111250"/>
            <a:ext cx="6775101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>
            <a:off x="1221579" y="798143"/>
            <a:ext cx="824147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079500" y="1339850"/>
            <a:ext cx="7467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Tophat2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需要调用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bowtie2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，因此预先安装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bowtie2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498600" y="520700"/>
            <a:ext cx="7962900" cy="315471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20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输入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bowtie2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按回车能够看到以下</a:t>
            </a:r>
            <a:r>
              <a:rPr lang="zh-CN" altLang="en-US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帮助</a:t>
            </a:r>
            <a:r>
              <a:rPr lang="en-US" altLang="zh-CN" sz="20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信息则表示安装成功</a:t>
            </a:r>
            <a:endParaRPr lang="en-US" altLang="zh-CN" sz="20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84300" y="1035050"/>
            <a:ext cx="6775724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584200" y="1892300"/>
            <a:ext cx="256480" cy="20512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863600" y="1778000"/>
            <a:ext cx="769441" cy="40254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解压缩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952500" y="2387600"/>
            <a:ext cx="153888" cy="68807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  <a:p>
            <a:pPr>
              <a:lnSpc>
                <a:spcPts val="1000"/>
              </a:lnSpc>
            </a:pPr>
            <a:endParaRPr lang="en-US" altLang="zh-CN" sz="2000" dirty="0" smtClean="0"/>
          </a:p>
          <a:p>
            <a:pPr>
              <a:lnSpc>
                <a:spcPts val="25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1219200" y="2336800"/>
            <a:ext cx="5336076" cy="77758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cd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~/</a:t>
            </a:r>
            <a:r>
              <a:rPr lang="en-US" altLang="zh-CN" sz="20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biosoft</a:t>
            </a: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/</a:t>
            </a:r>
            <a:r>
              <a:rPr lang="en-US" altLang="zh-CN" sz="20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tophat</a:t>
            </a: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/</a:t>
            </a:r>
          </a:p>
          <a:p>
            <a:pPr>
              <a:lnSpc>
                <a:spcPts val="35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tar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–</a:t>
            </a:r>
            <a:r>
              <a:rPr lang="en-US" altLang="zh-CN" sz="20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zxvf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tophat-2.0.14.Linux_x86_64.tar.gz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584200" y="3352800"/>
            <a:ext cx="256480" cy="20512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952500" y="3848100"/>
            <a:ext cx="153888" cy="688073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  <a:p>
            <a:pPr>
              <a:lnSpc>
                <a:spcPts val="1000"/>
              </a:lnSpc>
            </a:pPr>
            <a:endParaRPr lang="en-US" altLang="zh-CN" sz="2000" dirty="0" smtClean="0"/>
          </a:p>
          <a:p>
            <a:pPr>
              <a:lnSpc>
                <a:spcPts val="25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</p:txBody>
      </p:sp>
      <p:sp>
        <p:nvSpPr>
          <p:cNvPr id="12" name="TextBox 1"/>
          <p:cNvSpPr txBox="1"/>
          <p:nvPr/>
        </p:nvSpPr>
        <p:spPr>
          <a:xfrm>
            <a:off x="584200" y="5365750"/>
            <a:ext cx="256480" cy="20512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1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●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863600" y="5238750"/>
            <a:ext cx="2051844" cy="40254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检测安装是否成功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1001812" y="5555680"/>
            <a:ext cx="153888" cy="713016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700"/>
              </a:lnSpc>
              <a:tabLst/>
            </a:pPr>
            <a:endParaRPr lang="en-US" altLang="zh-CN" sz="2000" dirty="0" smtClean="0">
              <a:solidFill>
                <a:srgbClr val="171717"/>
              </a:solidFill>
              <a:latin typeface="Symbol" pitchFamily="18" charset="0"/>
              <a:cs typeface="Symbol" pitchFamily="18" charset="0"/>
            </a:endParaRPr>
          </a:p>
          <a:p>
            <a:pPr>
              <a:lnSpc>
                <a:spcPts val="1000"/>
              </a:lnSpc>
            </a:pPr>
            <a:endParaRPr lang="en-US" altLang="zh-CN" sz="2000" dirty="0" smtClean="0"/>
          </a:p>
          <a:p>
            <a:pPr>
              <a:lnSpc>
                <a:spcPts val="25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Symbol" pitchFamily="18" charset="0"/>
                <a:cs typeface="Symbol" pitchFamily="18" charset="0"/>
              </a:rPr>
              <a:t>–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1219200" y="5810250"/>
            <a:ext cx="1182503" cy="44416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5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$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tophat2</a:t>
            </a:r>
          </a:p>
        </p:txBody>
      </p:sp>
      <p:sp>
        <p:nvSpPr>
          <p:cNvPr id="16" name="文本框 4"/>
          <p:cNvSpPr txBox="1"/>
          <p:nvPr/>
        </p:nvSpPr>
        <p:spPr>
          <a:xfrm>
            <a:off x="1536700" y="501650"/>
            <a:ext cx="4640840" cy="655776"/>
          </a:xfrm>
          <a:prstGeom prst="rect">
            <a:avLst/>
          </a:prstGeom>
          <a:noFill/>
        </p:spPr>
        <p:txBody>
          <a:bodyPr wrap="square" lIns="100794" tIns="50397" rIns="100794" bIns="50397" rtlCol="0">
            <a:spAutoFit/>
          </a:bodyPr>
          <a:lstStyle/>
          <a:p>
            <a:r>
              <a:rPr lang="zh-CN" altLang="en-US" sz="3600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1.2</a:t>
            </a:r>
            <a:r>
              <a:rPr lang="zh-CN" altLang="en-US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tophat2</a:t>
            </a:r>
            <a:r>
              <a:rPr lang="zh-CN" altLang="en-US" sz="3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安装</a:t>
            </a:r>
            <a:endParaRPr lang="zh-CN" altLang="en-US" sz="3600" b="1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221579" y="1268678"/>
            <a:ext cx="7090222" cy="17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536700" y="1111250"/>
            <a:ext cx="6775101" cy="787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>
            <a:off x="1221579" y="798143"/>
            <a:ext cx="824147" cy="392120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TextBox 1"/>
          <p:cNvSpPr txBox="1"/>
          <p:nvPr/>
        </p:nvSpPr>
        <p:spPr>
          <a:xfrm>
            <a:off x="863600" y="3168650"/>
            <a:ext cx="2051844" cy="405367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zh-CN" altLang="en-US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添加环境变量</a:t>
            </a:r>
            <a:r>
              <a:rPr lang="en-US" altLang="zh-CN" sz="2000" dirty="0" err="1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路径</a:t>
            </a:r>
            <a:endParaRPr lang="en-US" altLang="zh-CN" sz="2000" dirty="0" smtClean="0">
              <a:solidFill>
                <a:srgbClr val="171717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</p:txBody>
      </p:sp>
      <p:sp>
        <p:nvSpPr>
          <p:cNvPr id="21" name="TextBox 1"/>
          <p:cNvSpPr txBox="1"/>
          <p:nvPr/>
        </p:nvSpPr>
        <p:spPr>
          <a:xfrm>
            <a:off x="1219200" y="3727450"/>
            <a:ext cx="7474097" cy="1302921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26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$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 vi ~/.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bashrc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r>
              <a:rPr lang="en-US" altLang="zh-CN" sz="2000" dirty="0" smtClean="0">
                <a:solidFill>
                  <a:srgbClr val="171717"/>
                </a:solidFill>
                <a:latin typeface="微软雅黑" pitchFamily="34" charset="-122"/>
                <a:ea typeface="微软雅黑" pitchFamily="34" charset="-122"/>
                <a:cs typeface="Microsoft YaHei UI" pitchFamily="18" charset="0"/>
              </a:rPr>
              <a:t>$ 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PATH=$PATH:/home/c/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</a:rPr>
              <a:t>biosoft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/tophat-2.0.14.Linux_x86_64/</a:t>
            </a:r>
          </a:p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使生效：</a:t>
            </a:r>
          </a:p>
          <a:p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$ source ~/.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</a:rPr>
              <a:t>bashrc</a:t>
            </a:r>
            <a:endParaRPr lang="en-US" altLang="zh-CN" sz="2000" dirty="0" smtClean="0">
              <a:solidFill>
                <a:srgbClr val="171717"/>
              </a:solidFill>
              <a:latin typeface="微软雅黑" pitchFamily="34" charset="-122"/>
              <a:ea typeface="微软雅黑" pitchFamily="34" charset="-122"/>
              <a:cs typeface="Microsoft YaHei UI" pitchFamily="18" charset="0"/>
            </a:endParaRPr>
          </a:p>
        </p:txBody>
      </p:sp>
      <p:sp>
        <p:nvSpPr>
          <p:cNvPr id="22" name="TextBox 1"/>
          <p:cNvSpPr txBox="1"/>
          <p:nvPr/>
        </p:nvSpPr>
        <p:spPr>
          <a:xfrm>
            <a:off x="850900" y="6369051"/>
            <a:ext cx="8839200" cy="1636345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31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Tophat2</a:t>
            </a:r>
            <a:r>
              <a:rPr lang="zh-CN" altLang="en-US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支持</a:t>
            </a: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python2.7</a:t>
            </a:r>
            <a:r>
              <a:rPr lang="zh-CN" altLang="en-US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，</a:t>
            </a:r>
            <a:r>
              <a:rPr lang="zh-CN" altLang="en-US" sz="2000" dirty="0" smtClean="0">
                <a:solidFill>
                  <a:schemeClr val="accent6">
                    <a:lumMod val="75000"/>
                  </a:schemeClr>
                </a:solidFill>
                <a:latin typeface="Microsoft YaHei UI" pitchFamily="18" charset="0"/>
                <a:cs typeface="Microsoft YaHei UI" pitchFamily="18" charset="0"/>
              </a:rPr>
              <a:t>因此凡是</a:t>
            </a:r>
            <a:r>
              <a:rPr lang="en-US" altLang="zh-CN" sz="2000" dirty="0" smtClean="0">
                <a:solidFill>
                  <a:schemeClr val="accent6">
                    <a:lumMod val="75000"/>
                  </a:schemeClr>
                </a:solidFill>
                <a:latin typeface="Microsoft YaHei UI" pitchFamily="18" charset="0"/>
                <a:cs typeface="Microsoft YaHei UI" pitchFamily="18" charset="0"/>
              </a:rPr>
              <a:t>python</a:t>
            </a:r>
            <a:r>
              <a:rPr lang="zh-CN" altLang="en-US" sz="2000" dirty="0" smtClean="0">
                <a:solidFill>
                  <a:schemeClr val="accent6">
                    <a:lumMod val="75000"/>
                  </a:schemeClr>
                </a:solidFill>
                <a:latin typeface="Microsoft YaHei UI" pitchFamily="18" charset="0"/>
                <a:cs typeface="Microsoft YaHei UI" pitchFamily="18" charset="0"/>
              </a:rPr>
              <a:t>版本为</a:t>
            </a:r>
            <a:r>
              <a:rPr lang="en-US" altLang="zh-CN" sz="2000" dirty="0" smtClean="0">
                <a:solidFill>
                  <a:schemeClr val="accent6">
                    <a:lumMod val="75000"/>
                  </a:schemeClr>
                </a:solidFill>
                <a:latin typeface="Microsoft YaHei UI" pitchFamily="18" charset="0"/>
                <a:cs typeface="Microsoft YaHei UI" pitchFamily="18" charset="0"/>
              </a:rPr>
              <a:t>3</a:t>
            </a:r>
            <a:r>
              <a:rPr lang="zh-CN" altLang="en-US" sz="2000" dirty="0" smtClean="0">
                <a:solidFill>
                  <a:schemeClr val="accent6">
                    <a:lumMod val="75000"/>
                  </a:schemeClr>
                </a:solidFill>
                <a:latin typeface="Microsoft YaHei UI" pitchFamily="18" charset="0"/>
                <a:cs typeface="Microsoft YaHei UI" pitchFamily="18" charset="0"/>
              </a:rPr>
              <a:t>，</a:t>
            </a:r>
            <a:r>
              <a:rPr lang="zh-CN" altLang="en-US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则需要使用</a:t>
            </a: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python3</a:t>
            </a:r>
            <a:r>
              <a:rPr lang="zh-CN" altLang="en-US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序列。</a:t>
            </a:r>
            <a:endParaRPr lang="en-US" altLang="zh-CN" sz="20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3100"/>
              </a:lnSpc>
              <a:tabLst/>
            </a:pP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 update-alternatives --</a:t>
            </a:r>
            <a:r>
              <a:rPr lang="en-US" altLang="zh-CN" sz="20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config</a:t>
            </a:r>
            <a:r>
              <a:rPr lang="en-US" altLang="zh-CN" sz="20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 python</a:t>
            </a:r>
          </a:p>
          <a:p>
            <a:pPr>
              <a:lnSpc>
                <a:spcPts val="3100"/>
              </a:lnSpc>
              <a:tabLst/>
            </a:pPr>
            <a:endParaRPr lang="en-US" altLang="zh-CN" sz="20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  <a:p>
            <a:pPr>
              <a:lnSpc>
                <a:spcPts val="3100"/>
              </a:lnSpc>
              <a:tabLst/>
            </a:pPr>
            <a:endParaRPr lang="en-US" altLang="zh-CN" sz="20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0079990" cy="7559040"/>
          </a:xfrm>
          <a:custGeom>
            <a:avLst/>
            <a:gdLst>
              <a:gd name="connsiteX0" fmla="*/ 0 w 10079990"/>
              <a:gd name="connsiteY0" fmla="*/ 0 h 7559040"/>
              <a:gd name="connsiteX1" fmla="*/ 10079990 w 10079990"/>
              <a:gd name="connsiteY1" fmla="*/ 0 h 7559040"/>
              <a:gd name="connsiteX2" fmla="*/ 10079990 w 10079990"/>
              <a:gd name="connsiteY2" fmla="*/ 7559040 h 7559040"/>
              <a:gd name="connsiteX3" fmla="*/ 0 w 10079990"/>
              <a:gd name="connsiteY3" fmla="*/ 7559040 h 7559040"/>
              <a:gd name="connsiteX4" fmla="*/ 0 w 10079990"/>
              <a:gd name="connsiteY4" fmla="*/ 0 h 75590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079990" h="7559040">
                <a:moveTo>
                  <a:pt x="0" y="0"/>
                </a:moveTo>
                <a:lnTo>
                  <a:pt x="10079990" y="0"/>
                </a:lnTo>
                <a:lnTo>
                  <a:pt x="10079990" y="7559040"/>
                </a:lnTo>
                <a:lnTo>
                  <a:pt x="0" y="7559040"/>
                </a:lnTo>
                <a:lnTo>
                  <a:pt x="0" y="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638300" y="838200"/>
            <a:ext cx="7366000" cy="315471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100"/>
              </a:lnSpc>
              <a:tabLst/>
            </a:pPr>
            <a:r>
              <a:rPr lang="en-US" altLang="zh-CN" sz="18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输入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tophat2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800" dirty="0" err="1" smtClean="0">
                <a:solidFill>
                  <a:srgbClr val="171717"/>
                </a:solidFill>
                <a:latin typeface="Microsoft YaHei UI" pitchFamily="18" charset="0"/>
                <a:cs typeface="Microsoft YaHei UI" pitchFamily="18" charset="0"/>
              </a:rPr>
              <a:t>按回车能够看到以下信息则表示安装成功</a:t>
            </a:r>
            <a:endParaRPr lang="en-US" altLang="zh-CN" sz="1800" dirty="0" smtClean="0">
              <a:solidFill>
                <a:srgbClr val="171717"/>
              </a:solidFill>
              <a:latin typeface="Microsoft YaHei UI" pitchFamily="18" charset="0"/>
              <a:cs typeface="Microsoft YaHei UI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89100" y="1416050"/>
            <a:ext cx="6934200" cy="5469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15959</TotalTime>
  <Words>1920</Words>
  <Application>Microsoft Office PowerPoint</Application>
  <PresentationFormat>自定义</PresentationFormat>
  <Paragraphs>313</Paragraphs>
  <Slides>33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4" baseType="lpstr"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Windows 用户</cp:lastModifiedBy>
  <cp:revision>110</cp:revision>
  <dcterms:created xsi:type="dcterms:W3CDTF">2006-08-16T00:00:00Z</dcterms:created>
  <dcterms:modified xsi:type="dcterms:W3CDTF">2021-05-23T01:55:00Z</dcterms:modified>
</cp:coreProperties>
</file>

<file path=docProps/thumbnail.jpeg>
</file>